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61" r:id="rId2"/>
    <p:sldId id="262" r:id="rId3"/>
    <p:sldId id="263" r:id="rId4"/>
    <p:sldId id="295" r:id="rId5"/>
    <p:sldId id="297" r:id="rId6"/>
    <p:sldId id="298" r:id="rId7"/>
    <p:sldId id="299" r:id="rId8"/>
    <p:sldId id="300" r:id="rId9"/>
    <p:sldId id="288" r:id="rId10"/>
    <p:sldId id="292" r:id="rId11"/>
    <p:sldId id="296" r:id="rId12"/>
    <p:sldId id="307" r:id="rId13"/>
    <p:sldId id="264" r:id="rId14"/>
    <p:sldId id="303" r:id="rId15"/>
    <p:sldId id="304" r:id="rId16"/>
    <p:sldId id="305" r:id="rId17"/>
    <p:sldId id="266" r:id="rId18"/>
    <p:sldId id="301" r:id="rId19"/>
    <p:sldId id="306" r:id="rId20"/>
    <p:sldId id="302" r:id="rId21"/>
    <p:sldId id="308" r:id="rId22"/>
    <p:sldId id="279" r:id="rId23"/>
  </p:sldIdLst>
  <p:sldSz cx="12192000" cy="6858000"/>
  <p:notesSz cx="6858000" cy="9144000"/>
  <p:embeddedFontLst>
    <p:embeddedFont>
      <p:font typeface="HarmonyOS Sans SC" panose="00000500000000000000" pitchFamily="2" charset="-122"/>
      <p:regular r:id="rId26"/>
      <p:bold r:id="rId27"/>
    </p:embeddedFont>
    <p:embeddedFont>
      <p:font typeface="HarmonyOS Sans SC Medium" panose="00000600000000000000" pitchFamily="2" charset="-122"/>
      <p:regular r:id="rId28"/>
    </p:embeddedFont>
    <p:embeddedFont>
      <p:font typeface="得意黑" pitchFamily="2" charset="-122"/>
      <p:italic r:id="rId29"/>
    </p:embeddedFont>
  </p:embeddedFontLst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3" userDrawn="1">
          <p15:clr>
            <a:srgbClr val="A4A3A4"/>
          </p15:clr>
        </p15:guide>
        <p15:guide id="2" pos="3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B2D3"/>
    <a:srgbClr val="4A628A"/>
    <a:srgbClr val="B3ACA5"/>
    <a:srgbClr val="34409A"/>
    <a:srgbClr val="FCB800"/>
    <a:srgbClr val="4157BC"/>
    <a:srgbClr val="FFFFFF"/>
    <a:srgbClr val="FFC92B"/>
    <a:srgbClr val="4874CB"/>
    <a:srgbClr val="FCF2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72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84" y="52"/>
      </p:cViewPr>
      <p:guideLst>
        <p:guide orient="horz" pos="2073"/>
        <p:guide pos="396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HarmonyOS Sans SC Medium" panose="00000600000000000000" pitchFamily="2" charset="-122"/>
              </a:rPr>
              <a:t>2024/12/18</a:t>
            </a:fld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HarmonyOS Sans SC Medium" panose="00000600000000000000" pitchFamily="2" charset="-122"/>
              </a:rPr>
              <a:t>‹#›</a:t>
            </a:fld>
            <a:endParaRPr lang="zh-CN" altLang="en-US" dirty="0">
              <a:latin typeface="HarmonyOS Sans SC Medium" panose="000006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armonyOS Sans SC Medium" panose="000006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armonyOS Sans SC Medium" panose="00000600000000000000" pitchFamily="2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pPr/>
              <a:t>2024/12/18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armonyOS Sans SC Medium" panose="000006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armonyOS Sans SC Medium" panose="00000600000000000000" pitchFamily="2" charset="-122"/>
              </a:defRPr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HarmonyOS Sans SC Medium" panose="00000600000000000000" pitchFamily="2" charset="-12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HarmonyOS Sans SC Medium" panose="00000600000000000000" pitchFamily="2" charset="-122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HarmonyOS Sans SC Medium" panose="00000600000000000000" pitchFamily="2" charset="-122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HarmonyOS Sans SC Medium" panose="00000600000000000000" pitchFamily="2" charset="-122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HarmonyOS Sans SC Medium" panose="00000600000000000000" pitchFamily="2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HarmonyOS Sans SC Medium" panose="00000600000000000000" pitchFamily="2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pPr/>
              <a:t>2024/12/18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HarmonyOS Sans SC Medium" panose="000006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HarmonyOS Sans SC Medium" panose="00000600000000000000" pitchFamily="2" charset="-122"/>
              </a:defRPr>
            </a:lvl1pPr>
          </a:lstStyle>
          <a:p>
            <a:fld id="{49AE70B2-8BF9-45C0-BB95-33D1B9D3A85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HarmonyOS Sans SC Medium" panose="00000600000000000000" pitchFamily="2" charset="-122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HarmonyOS Sans SC Medium" panose="00000600000000000000" pitchFamily="2" charset="-122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HarmonyOS Sans SC Medium" panose="00000600000000000000" pitchFamily="2" charset="-122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HarmonyOS Sans SC Medium" panose="00000600000000000000" pitchFamily="2" charset="-122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HarmonyOS Sans SC Medium" panose="00000600000000000000" pitchFamily="2" charset="-122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HarmonyOS Sans SC Medium" panose="00000600000000000000" pitchFamily="2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71.xml"/><Relationship Id="rId13" Type="http://schemas.openxmlformats.org/officeDocument/2006/relationships/tags" Target="../tags/tag76.xml"/><Relationship Id="rId18" Type="http://schemas.openxmlformats.org/officeDocument/2006/relationships/image" Target="../media/image1.jpeg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12" Type="http://schemas.openxmlformats.org/officeDocument/2006/relationships/tags" Target="../tags/tag75.xml"/><Relationship Id="rId17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6" Type="http://schemas.openxmlformats.org/officeDocument/2006/relationships/tags" Target="../tags/tag79.xml"/><Relationship Id="rId20" Type="http://schemas.openxmlformats.org/officeDocument/2006/relationships/image" Target="../media/image3.png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11" Type="http://schemas.openxmlformats.org/officeDocument/2006/relationships/tags" Target="../tags/tag74.xml"/><Relationship Id="rId5" Type="http://schemas.openxmlformats.org/officeDocument/2006/relationships/tags" Target="../tags/tag68.xml"/><Relationship Id="rId15" Type="http://schemas.openxmlformats.org/officeDocument/2006/relationships/tags" Target="../tags/tag78.xml"/><Relationship Id="rId10" Type="http://schemas.openxmlformats.org/officeDocument/2006/relationships/tags" Target="../tags/tag73.xml"/><Relationship Id="rId19" Type="http://schemas.openxmlformats.org/officeDocument/2006/relationships/image" Target="../media/image2.png"/><Relationship Id="rId4" Type="http://schemas.openxmlformats.org/officeDocument/2006/relationships/tags" Target="../tags/tag67.xml"/><Relationship Id="rId9" Type="http://schemas.openxmlformats.org/officeDocument/2006/relationships/tags" Target="../tags/tag72.xml"/><Relationship Id="rId14" Type="http://schemas.openxmlformats.org/officeDocument/2006/relationships/tags" Target="../tags/tag7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7.xml"/><Relationship Id="rId1" Type="http://schemas.openxmlformats.org/officeDocument/2006/relationships/tags" Target="../tags/tag10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9.xml"/><Relationship Id="rId1" Type="http://schemas.openxmlformats.org/officeDocument/2006/relationships/tags" Target="../tags/tag108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19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12" Type="http://schemas.openxmlformats.org/officeDocument/2006/relationships/tags" Target="../tags/tag123.xml"/><Relationship Id="rId2" Type="http://schemas.openxmlformats.org/officeDocument/2006/relationships/tags" Target="../tags/tag113.xml"/><Relationship Id="rId16" Type="http://schemas.openxmlformats.org/officeDocument/2006/relationships/image" Target="../media/image2.png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11" Type="http://schemas.openxmlformats.org/officeDocument/2006/relationships/tags" Target="../tags/tag122.xml"/><Relationship Id="rId5" Type="http://schemas.openxmlformats.org/officeDocument/2006/relationships/tags" Target="../tags/tag116.xml"/><Relationship Id="rId15" Type="http://schemas.microsoft.com/office/2007/relationships/hdphoto" Target="../media/hdphoto2.wdp"/><Relationship Id="rId10" Type="http://schemas.openxmlformats.org/officeDocument/2006/relationships/tags" Target="../tags/tag121.xml"/><Relationship Id="rId4" Type="http://schemas.openxmlformats.org/officeDocument/2006/relationships/tags" Target="../tags/tag115.xml"/><Relationship Id="rId9" Type="http://schemas.openxmlformats.org/officeDocument/2006/relationships/tags" Target="../tags/tag120.xml"/><Relationship Id="rId1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5.xml"/><Relationship Id="rId1" Type="http://schemas.openxmlformats.org/officeDocument/2006/relationships/tags" Target="../tags/tag124.xml"/><Relationship Id="rId5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35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130.xml"/><Relationship Id="rId7" Type="http://schemas.openxmlformats.org/officeDocument/2006/relationships/tags" Target="../tags/tag134.xml"/><Relationship Id="rId12" Type="http://schemas.openxmlformats.org/officeDocument/2006/relationships/tags" Target="../tags/tag139.xml"/><Relationship Id="rId2" Type="http://schemas.openxmlformats.org/officeDocument/2006/relationships/tags" Target="../tags/tag129.xml"/><Relationship Id="rId16" Type="http://schemas.openxmlformats.org/officeDocument/2006/relationships/image" Target="../media/image2.png"/><Relationship Id="rId1" Type="http://schemas.openxmlformats.org/officeDocument/2006/relationships/tags" Target="../tags/tag128.xml"/><Relationship Id="rId6" Type="http://schemas.openxmlformats.org/officeDocument/2006/relationships/tags" Target="../tags/tag133.xml"/><Relationship Id="rId11" Type="http://schemas.openxmlformats.org/officeDocument/2006/relationships/tags" Target="../tags/tag138.xml"/><Relationship Id="rId5" Type="http://schemas.openxmlformats.org/officeDocument/2006/relationships/tags" Target="../tags/tag132.xml"/><Relationship Id="rId15" Type="http://schemas.microsoft.com/office/2007/relationships/hdphoto" Target="../media/hdphoto3.wdp"/><Relationship Id="rId10" Type="http://schemas.openxmlformats.org/officeDocument/2006/relationships/tags" Target="../tags/tag137.xml"/><Relationship Id="rId4" Type="http://schemas.openxmlformats.org/officeDocument/2006/relationships/tags" Target="../tags/tag131.xml"/><Relationship Id="rId9" Type="http://schemas.openxmlformats.org/officeDocument/2006/relationships/tags" Target="../tags/tag136.xml"/><Relationship Id="rId1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147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142.xml"/><Relationship Id="rId7" Type="http://schemas.openxmlformats.org/officeDocument/2006/relationships/tags" Target="../tags/tag146.xml"/><Relationship Id="rId12" Type="http://schemas.openxmlformats.org/officeDocument/2006/relationships/tags" Target="../tags/tag151.xml"/><Relationship Id="rId2" Type="http://schemas.openxmlformats.org/officeDocument/2006/relationships/tags" Target="../tags/tag141.xml"/><Relationship Id="rId16" Type="http://schemas.openxmlformats.org/officeDocument/2006/relationships/image" Target="../media/image2.png"/><Relationship Id="rId1" Type="http://schemas.openxmlformats.org/officeDocument/2006/relationships/tags" Target="../tags/tag140.xml"/><Relationship Id="rId6" Type="http://schemas.openxmlformats.org/officeDocument/2006/relationships/tags" Target="../tags/tag145.xml"/><Relationship Id="rId11" Type="http://schemas.openxmlformats.org/officeDocument/2006/relationships/tags" Target="../tags/tag150.xml"/><Relationship Id="rId5" Type="http://schemas.openxmlformats.org/officeDocument/2006/relationships/tags" Target="../tags/tag144.xml"/><Relationship Id="rId15" Type="http://schemas.microsoft.com/office/2007/relationships/hdphoto" Target="../media/hdphoto4.wdp"/><Relationship Id="rId10" Type="http://schemas.openxmlformats.org/officeDocument/2006/relationships/tags" Target="../tags/tag149.xml"/><Relationship Id="rId4" Type="http://schemas.openxmlformats.org/officeDocument/2006/relationships/tags" Target="../tags/tag143.xml"/><Relationship Id="rId9" Type="http://schemas.openxmlformats.org/officeDocument/2006/relationships/tags" Target="../tags/tag148.xml"/><Relationship Id="rId1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4.xml"/><Relationship Id="rId1" Type="http://schemas.openxmlformats.org/officeDocument/2006/relationships/tags" Target="../tags/tag153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6.xml"/><Relationship Id="rId1" Type="http://schemas.openxmlformats.org/officeDocument/2006/relationships/tags" Target="../tags/tag155.xml"/><Relationship Id="rId5" Type="http://schemas.openxmlformats.org/officeDocument/2006/relationships/image" Target="../media/image20.pn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159.xml"/><Relationship Id="rId7" Type="http://schemas.openxmlformats.org/officeDocument/2006/relationships/tags" Target="../tags/tag163.xml"/><Relationship Id="rId2" Type="http://schemas.openxmlformats.org/officeDocument/2006/relationships/tags" Target="../tags/tag158.xml"/><Relationship Id="rId1" Type="http://schemas.openxmlformats.org/officeDocument/2006/relationships/tags" Target="../tags/tag157.xml"/><Relationship Id="rId6" Type="http://schemas.openxmlformats.org/officeDocument/2006/relationships/tags" Target="../tags/tag162.xml"/><Relationship Id="rId5" Type="http://schemas.openxmlformats.org/officeDocument/2006/relationships/tags" Target="../tags/tag161.xml"/><Relationship Id="rId4" Type="http://schemas.openxmlformats.org/officeDocument/2006/relationships/tags" Target="../tags/tag160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89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84.xml"/><Relationship Id="rId7" Type="http://schemas.openxmlformats.org/officeDocument/2006/relationships/tags" Target="../tags/tag88.xml"/><Relationship Id="rId12" Type="http://schemas.openxmlformats.org/officeDocument/2006/relationships/tags" Target="../tags/tag93.xml"/><Relationship Id="rId2" Type="http://schemas.openxmlformats.org/officeDocument/2006/relationships/tags" Target="../tags/tag83.xml"/><Relationship Id="rId16" Type="http://schemas.openxmlformats.org/officeDocument/2006/relationships/image" Target="../media/image2.png"/><Relationship Id="rId1" Type="http://schemas.openxmlformats.org/officeDocument/2006/relationships/tags" Target="../tags/tag82.xml"/><Relationship Id="rId6" Type="http://schemas.openxmlformats.org/officeDocument/2006/relationships/tags" Target="../tags/tag87.xml"/><Relationship Id="rId11" Type="http://schemas.openxmlformats.org/officeDocument/2006/relationships/tags" Target="../tags/tag92.xml"/><Relationship Id="rId5" Type="http://schemas.openxmlformats.org/officeDocument/2006/relationships/tags" Target="../tags/tag86.xml"/><Relationship Id="rId15" Type="http://schemas.microsoft.com/office/2007/relationships/hdphoto" Target="../media/hdphoto1.wdp"/><Relationship Id="rId10" Type="http://schemas.openxmlformats.org/officeDocument/2006/relationships/tags" Target="../tags/tag91.xml"/><Relationship Id="rId4" Type="http://schemas.openxmlformats.org/officeDocument/2006/relationships/tags" Target="../tags/tag85.xml"/><Relationship Id="rId9" Type="http://schemas.openxmlformats.org/officeDocument/2006/relationships/tags" Target="../tags/tag90.xml"/><Relationship Id="rId1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5.xml"/><Relationship Id="rId1" Type="http://schemas.openxmlformats.org/officeDocument/2006/relationships/tags" Target="../tags/tag9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3.mp4"/><Relationship Id="rId7" Type="http://schemas.openxmlformats.org/officeDocument/2006/relationships/image" Target="../media/image10.png"/><Relationship Id="rId2" Type="http://schemas.openxmlformats.org/officeDocument/2006/relationships/tags" Target="../tags/tag101.xml"/><Relationship Id="rId1" Type="http://schemas.openxmlformats.org/officeDocument/2006/relationships/tags" Target="../tags/tag100.xm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4.mp4"/><Relationship Id="rId7" Type="http://schemas.openxmlformats.org/officeDocument/2006/relationships/image" Target="../media/image10.png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7195" y="755015"/>
            <a:ext cx="8279130" cy="5223510"/>
          </a:xfrm>
          <a:prstGeom prst="rect">
            <a:avLst/>
          </a:prstGeom>
          <a:solidFill>
            <a:srgbClr val="4157BC"/>
          </a:solidFill>
          <a:ln>
            <a:solidFill>
              <a:srgbClr val="FFFF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 rot="20400000">
            <a:off x="6928485" y="1160145"/>
            <a:ext cx="3790315" cy="5053965"/>
          </a:xfrm>
          <a:prstGeom prst="rect">
            <a:avLst/>
          </a:prstGeom>
          <a:solidFill>
            <a:srgbClr val="FFC92B">
              <a:alpha val="40000"/>
            </a:srgb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 rot="21120000">
            <a:off x="6874510" y="320040"/>
            <a:ext cx="4222750" cy="5630545"/>
          </a:xfrm>
          <a:prstGeom prst="rect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74" name="文本框 73"/>
          <p:cNvSpPr txBox="1"/>
          <p:nvPr>
            <p:custDataLst>
              <p:tags r:id="rId3"/>
            </p:custDataLst>
          </p:nvPr>
        </p:nvSpPr>
        <p:spPr>
          <a:xfrm>
            <a:off x="979170" y="4266565"/>
            <a:ext cx="3659505" cy="419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ea"/>
                <a:sym typeface="+mn-lt"/>
              </a:rPr>
              <a:t>陈钰、李可遇</a:t>
            </a:r>
            <a:endParaRPr lang="zh-CN" altLang="en-US" sz="1600" dirty="0">
              <a:solidFill>
                <a:schemeClr val="bg1"/>
              </a:solidFill>
              <a:effectLst/>
              <a:latin typeface="HarmonyOS Sans SC Medium" panose="00000600000000000000" pitchFamily="2" charset="-122"/>
              <a:ea typeface="HarmonyOS Sans SC Medium" panose="00000600000000000000" pitchFamily="2" charset="-122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>
            <p:custDataLst>
              <p:tags r:id="rId4"/>
            </p:custDataLst>
          </p:nvPr>
        </p:nvSpPr>
        <p:spPr>
          <a:xfrm>
            <a:off x="881380" y="1572895"/>
            <a:ext cx="603758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kern="1600" spc="400" dirty="0" err="1">
                <a:ln w="28575">
                  <a:noFill/>
                </a:ln>
                <a:solidFill>
                  <a:srgbClr val="FFC92B"/>
                </a:solidFill>
                <a:uFillTx/>
                <a:latin typeface="得意黑" pitchFamily="2" charset="-122"/>
                <a:ea typeface="得意黑" pitchFamily="2" charset="-122"/>
              </a:rPr>
              <a:t>MediCare</a:t>
            </a:r>
            <a:endParaRPr lang="en-US" altLang="zh-CN" sz="8800" kern="1600" spc="400" dirty="0">
              <a:ln w="28575">
                <a:noFill/>
              </a:ln>
              <a:solidFill>
                <a:srgbClr val="FFC92B"/>
              </a:solidFill>
              <a:uFillTx/>
              <a:latin typeface="得意黑" pitchFamily="2" charset="-122"/>
              <a:ea typeface="得意黑" pitchFamily="2" charset="-122"/>
            </a:endParaRPr>
          </a:p>
          <a:p>
            <a:r>
              <a:rPr lang="zh-CN" altLang="en-US" sz="8800" kern="1600" spc="400" dirty="0">
                <a:ln w="28575">
                  <a:noFill/>
                </a:ln>
                <a:solidFill>
                  <a:srgbClr val="FFC92B"/>
                </a:solidFill>
                <a:latin typeface="得意黑" pitchFamily="2" charset="-122"/>
                <a:ea typeface="得意黑" pitchFamily="2" charset="-122"/>
              </a:rPr>
              <a:t>主要功能实现</a:t>
            </a:r>
            <a:endParaRPr lang="zh-CN" altLang="en-US" sz="8800" kern="1600" spc="400" dirty="0">
              <a:ln w="28575">
                <a:noFill/>
              </a:ln>
              <a:solidFill>
                <a:srgbClr val="FFC92B"/>
              </a:solidFill>
              <a:uFillTx/>
              <a:latin typeface="得意黑" pitchFamily="2" charset="-122"/>
              <a:ea typeface="得意黑" pitchFamily="2" charset="-122"/>
            </a:endParaRPr>
          </a:p>
        </p:txBody>
      </p:sp>
      <p:pic>
        <p:nvPicPr>
          <p:cNvPr id="114" name="图片 113" descr="9"/>
          <p:cNvPicPr>
            <a:picLocks noChangeAspect="1"/>
          </p:cNvPicPr>
          <p:nvPr/>
        </p:nvPicPr>
        <p:blipFill>
          <a:blip r:embed="rId18"/>
          <a:srcRect l="19981" t="3495" r="31582" b="917"/>
          <a:stretch>
            <a:fillRect/>
          </a:stretch>
        </p:blipFill>
        <p:spPr>
          <a:xfrm rot="420000">
            <a:off x="7432040" y="994410"/>
            <a:ext cx="4265930" cy="5612130"/>
          </a:xfrm>
          <a:prstGeom prst="rect">
            <a:avLst/>
          </a:prstGeom>
        </p:spPr>
      </p:pic>
      <p:sp>
        <p:nvSpPr>
          <p:cNvPr id="20" name="矩形 19"/>
          <p:cNvSpPr/>
          <p:nvPr>
            <p:custDataLst>
              <p:tags r:id="rId5"/>
            </p:custDataLst>
          </p:nvPr>
        </p:nvSpPr>
        <p:spPr>
          <a:xfrm rot="420000">
            <a:off x="7433310" y="994410"/>
            <a:ext cx="4263390" cy="5630545"/>
          </a:xfrm>
          <a:prstGeom prst="rect">
            <a:avLst/>
          </a:prstGeom>
          <a:solidFill>
            <a:srgbClr val="3F4BB9">
              <a:alpha val="40000"/>
            </a:srgb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pic>
        <p:nvPicPr>
          <p:cNvPr id="18" name="图片 17" descr="图片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9"/>
          <a:stretch>
            <a:fillRect/>
          </a:stretch>
        </p:blipFill>
        <p:spPr>
          <a:xfrm rot="10200000">
            <a:off x="8794750" y="709295"/>
            <a:ext cx="2389505" cy="2035810"/>
          </a:xfrm>
          <a:prstGeom prst="rect">
            <a:avLst/>
          </a:prstGeom>
        </p:spPr>
      </p:pic>
      <p:pic>
        <p:nvPicPr>
          <p:cNvPr id="17" name="图片 16" descr="图片1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972300" y="3645535"/>
            <a:ext cx="2389505" cy="2035810"/>
          </a:xfrm>
          <a:prstGeom prst="rect">
            <a:avLst/>
          </a:prstGeom>
        </p:spPr>
      </p:pic>
      <p:sp>
        <p:nvSpPr>
          <p:cNvPr id="115" name="矩形 114"/>
          <p:cNvSpPr/>
          <p:nvPr>
            <p:custDataLst>
              <p:tags r:id="rId7"/>
            </p:custDataLst>
          </p:nvPr>
        </p:nvSpPr>
        <p:spPr>
          <a:xfrm>
            <a:off x="425450" y="4854575"/>
            <a:ext cx="5273040" cy="278130"/>
          </a:xfrm>
          <a:prstGeom prst="rect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116" name="平行四边形 115"/>
          <p:cNvSpPr/>
          <p:nvPr/>
        </p:nvSpPr>
        <p:spPr>
          <a:xfrm>
            <a:off x="428625" y="4854575"/>
            <a:ext cx="221615" cy="283845"/>
          </a:xfrm>
          <a:prstGeom prst="parallelogram">
            <a:avLst/>
          </a:prstGeom>
          <a:solidFill>
            <a:schemeClr val="accent1">
              <a:alpha val="84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117" name="平行四边形 116"/>
          <p:cNvSpPr/>
          <p:nvPr>
            <p:custDataLst>
              <p:tags r:id="rId8"/>
            </p:custDataLst>
          </p:nvPr>
        </p:nvSpPr>
        <p:spPr>
          <a:xfrm>
            <a:off x="659765" y="4854575"/>
            <a:ext cx="221615" cy="283845"/>
          </a:xfrm>
          <a:prstGeom prst="parallelogram">
            <a:avLst/>
          </a:prstGeom>
          <a:solidFill>
            <a:schemeClr val="accent1">
              <a:alpha val="84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118" name="平行四边形 117"/>
          <p:cNvSpPr/>
          <p:nvPr>
            <p:custDataLst>
              <p:tags r:id="rId9"/>
            </p:custDataLst>
          </p:nvPr>
        </p:nvSpPr>
        <p:spPr>
          <a:xfrm>
            <a:off x="890905" y="4854575"/>
            <a:ext cx="221615" cy="283845"/>
          </a:xfrm>
          <a:prstGeom prst="parallelogram">
            <a:avLst/>
          </a:prstGeom>
          <a:solidFill>
            <a:schemeClr val="accent1">
              <a:alpha val="84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119" name="平行四边形 118"/>
          <p:cNvSpPr/>
          <p:nvPr>
            <p:custDataLst>
              <p:tags r:id="rId10"/>
            </p:custDataLst>
          </p:nvPr>
        </p:nvSpPr>
        <p:spPr>
          <a:xfrm>
            <a:off x="1122045" y="4848860"/>
            <a:ext cx="221615" cy="283845"/>
          </a:xfrm>
          <a:prstGeom prst="parallelogram">
            <a:avLst/>
          </a:prstGeom>
          <a:solidFill>
            <a:schemeClr val="accent1">
              <a:alpha val="84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120" name="平行四边形 119"/>
          <p:cNvSpPr/>
          <p:nvPr>
            <p:custDataLst>
              <p:tags r:id="rId11"/>
            </p:custDataLst>
          </p:nvPr>
        </p:nvSpPr>
        <p:spPr>
          <a:xfrm>
            <a:off x="1353185" y="4848860"/>
            <a:ext cx="221615" cy="283845"/>
          </a:xfrm>
          <a:prstGeom prst="parallelogram">
            <a:avLst/>
          </a:prstGeom>
          <a:solidFill>
            <a:schemeClr val="accent1">
              <a:alpha val="84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121" name="平行四边形 120"/>
          <p:cNvSpPr/>
          <p:nvPr>
            <p:custDataLst>
              <p:tags r:id="rId12"/>
            </p:custDataLst>
          </p:nvPr>
        </p:nvSpPr>
        <p:spPr>
          <a:xfrm>
            <a:off x="1584325" y="4848860"/>
            <a:ext cx="221615" cy="283845"/>
          </a:xfrm>
          <a:prstGeom prst="parallelogram">
            <a:avLst/>
          </a:prstGeom>
          <a:solidFill>
            <a:schemeClr val="accent1">
              <a:alpha val="84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122" name="平行四边形 121"/>
          <p:cNvSpPr/>
          <p:nvPr>
            <p:custDataLst>
              <p:tags r:id="rId13"/>
            </p:custDataLst>
          </p:nvPr>
        </p:nvSpPr>
        <p:spPr>
          <a:xfrm>
            <a:off x="1815465" y="4848860"/>
            <a:ext cx="221615" cy="283845"/>
          </a:xfrm>
          <a:prstGeom prst="parallelogram">
            <a:avLst/>
          </a:prstGeom>
          <a:solidFill>
            <a:schemeClr val="accent1">
              <a:alpha val="84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123" name="平行四边形 122"/>
          <p:cNvSpPr/>
          <p:nvPr>
            <p:custDataLst>
              <p:tags r:id="rId14"/>
            </p:custDataLst>
          </p:nvPr>
        </p:nvSpPr>
        <p:spPr>
          <a:xfrm>
            <a:off x="2046605" y="4848860"/>
            <a:ext cx="221615" cy="283845"/>
          </a:xfrm>
          <a:prstGeom prst="parallelogram">
            <a:avLst/>
          </a:prstGeom>
          <a:solidFill>
            <a:schemeClr val="accent1">
              <a:alpha val="84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124" name="平行四边形 123"/>
          <p:cNvSpPr/>
          <p:nvPr>
            <p:custDataLst>
              <p:tags r:id="rId15"/>
            </p:custDataLst>
          </p:nvPr>
        </p:nvSpPr>
        <p:spPr>
          <a:xfrm>
            <a:off x="2277745" y="4854575"/>
            <a:ext cx="221615" cy="283845"/>
          </a:xfrm>
          <a:prstGeom prst="parallelogram">
            <a:avLst/>
          </a:prstGeom>
          <a:solidFill>
            <a:schemeClr val="accent1">
              <a:alpha val="84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pic>
        <p:nvPicPr>
          <p:cNvPr id="2" name="图片 1" descr="4校徽-removebg-preview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103505" y="224155"/>
            <a:ext cx="935355" cy="93535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A2EE70-2014-4DC1-727E-4C2C54834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DC4F776D-B4A7-3C95-0C3C-9FEA2F7D8BF9}"/>
              </a:ext>
            </a:extLst>
          </p:cNvPr>
          <p:cNvSpPr txBox="1"/>
          <p:nvPr/>
        </p:nvSpPr>
        <p:spPr>
          <a:xfrm>
            <a:off x="6320473" y="803701"/>
            <a:ext cx="5165090" cy="830997"/>
          </a:xfrm>
          <a:prstGeom prst="rect">
            <a:avLst/>
          </a:prstGeom>
          <a:noFill/>
          <a:effectLst>
            <a:reflection stA="45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 w="12700">
                  <a:solidFill>
                    <a:srgbClr val="4874CB"/>
                  </a:solidFill>
                  <a:prstDash val="solid"/>
                </a:ln>
                <a:pattFill prst="pct50">
                  <a:fgClr>
                    <a:srgbClr val="4874CB"/>
                  </a:fgClr>
                  <a:bgClr>
                    <a:srgbClr val="4874CB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4874CB"/>
                  </a:outerShdw>
                </a:effectLst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Forte" panose="03060902040502070203" charset="0"/>
                <a:sym typeface="+mn-ea"/>
              </a:rPr>
              <a:t>添加诊籍</a:t>
            </a:r>
          </a:p>
        </p:txBody>
      </p:sp>
      <p:sp>
        <p:nvSpPr>
          <p:cNvPr id="152" name="直角三角形 151">
            <a:extLst>
              <a:ext uri="{FF2B5EF4-FFF2-40B4-BE49-F238E27FC236}">
                <a16:creationId xmlns:a16="http://schemas.microsoft.com/office/drawing/2014/main" id="{82A5D716-40C3-D2A5-97CE-A06DFE23B212}"/>
              </a:ext>
            </a:extLst>
          </p:cNvPr>
          <p:cNvSpPr/>
          <p:nvPr/>
        </p:nvSpPr>
        <p:spPr>
          <a:xfrm rot="5400000">
            <a:off x="3977005" y="3572510"/>
            <a:ext cx="2295525" cy="2391410"/>
          </a:xfrm>
          <a:prstGeom prst="rtTriangle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3" name="椭圆 152">
            <a:extLst>
              <a:ext uri="{FF2B5EF4-FFF2-40B4-BE49-F238E27FC236}">
                <a16:creationId xmlns:a16="http://schemas.microsoft.com/office/drawing/2014/main" id="{F5E049A9-6815-FE74-BB70-B35508E5F041}"/>
              </a:ext>
            </a:extLst>
          </p:cNvPr>
          <p:cNvSpPr/>
          <p:nvPr/>
        </p:nvSpPr>
        <p:spPr>
          <a:xfrm>
            <a:off x="4495165" y="450850"/>
            <a:ext cx="1287780" cy="1287780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4" name="椭圆 153">
            <a:extLst>
              <a:ext uri="{FF2B5EF4-FFF2-40B4-BE49-F238E27FC236}">
                <a16:creationId xmlns:a16="http://schemas.microsoft.com/office/drawing/2014/main" id="{F050884E-7576-39D2-D4F0-A091F03081E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133090" y="4038600"/>
            <a:ext cx="1076325" cy="1076325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5" name="矩形 154">
            <a:extLst>
              <a:ext uri="{FF2B5EF4-FFF2-40B4-BE49-F238E27FC236}">
                <a16:creationId xmlns:a16="http://schemas.microsoft.com/office/drawing/2014/main" id="{EDEBC583-19A5-A858-9914-B382F27D7685}"/>
              </a:ext>
            </a:extLst>
          </p:cNvPr>
          <p:cNvSpPr/>
          <p:nvPr/>
        </p:nvSpPr>
        <p:spPr>
          <a:xfrm>
            <a:off x="634365" y="1219200"/>
            <a:ext cx="1613535" cy="1613535"/>
          </a:xfrm>
          <a:prstGeom prst="rect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1630FFC-F7C6-D163-E427-50A5221C9289}"/>
              </a:ext>
            </a:extLst>
          </p:cNvPr>
          <p:cNvSpPr txBox="1"/>
          <p:nvPr/>
        </p:nvSpPr>
        <p:spPr>
          <a:xfrm>
            <a:off x="6421880" y="1844040"/>
            <a:ext cx="5165091" cy="1707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+mn-cs"/>
              </a:rPr>
              <a:t>可拍照记录诊籍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+mn-cs"/>
              </a:rPr>
              <a:t>可为诊籍设定名称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+mn-cs"/>
              </a:rPr>
              <a:t>可设置诊籍所属的家庭成员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" panose="00000500000000000000" pitchFamily="2" charset="-122"/>
                <a:ea typeface="HarmonyOS Sans SC" panose="00000500000000000000" pitchFamily="2" charset="-122"/>
                <a:cs typeface="+mn-cs"/>
              </a:rPr>
              <a:t>可为诊籍设置时间、添加备注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" panose="00000500000000000000" pitchFamily="2" charset="-122"/>
              <a:ea typeface="HarmonyOS Sans SC" panose="00000500000000000000" pitchFamily="2" charset="-122"/>
              <a:cs typeface="+mn-cs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026E4BF-B832-ACE7-63EF-F70E4E4AE2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058" t="847" r="2290" b="-212"/>
          <a:stretch/>
        </p:blipFill>
        <p:spPr>
          <a:xfrm>
            <a:off x="1800000" y="594000"/>
            <a:ext cx="2829600" cy="591758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EA29845-4E20-0845-95E2-40653D8BF15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889" t="3173" r="7347" b="1270"/>
          <a:stretch/>
        </p:blipFill>
        <p:spPr>
          <a:xfrm>
            <a:off x="2105999" y="612000"/>
            <a:ext cx="2829600" cy="591396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7794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B72393-A139-A908-96C0-88FC048E6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730922D1-A939-5B6D-38FD-FBDF5C340D26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 cstate="screen"/>
          <a:stretch>
            <a:fillRect/>
          </a:stretch>
        </p:blipFill>
        <p:spPr>
          <a:xfrm>
            <a:off x="9314815" y="5733415"/>
            <a:ext cx="451485" cy="451485"/>
          </a:xfrm>
          <a:prstGeom prst="rect">
            <a:avLst/>
          </a:prstGeom>
        </p:spPr>
      </p:pic>
      <p:sp>
        <p:nvSpPr>
          <p:cNvPr id="11" name="任意多边形 10">
            <a:extLst>
              <a:ext uri="{FF2B5EF4-FFF2-40B4-BE49-F238E27FC236}">
                <a16:creationId xmlns:a16="http://schemas.microsoft.com/office/drawing/2014/main" id="{14FFE3E5-88A7-C24D-BCEB-C49D12EB8949}"/>
              </a:ext>
            </a:extLst>
          </p:cNvPr>
          <p:cNvSpPr/>
          <p:nvPr/>
        </p:nvSpPr>
        <p:spPr>
          <a:xfrm>
            <a:off x="0" y="5106670"/>
            <a:ext cx="12193905" cy="1238885"/>
          </a:xfrm>
          <a:custGeom>
            <a:avLst/>
            <a:gdLst>
              <a:gd name="connisteX0" fmla="*/ 0 w 11273790"/>
              <a:gd name="connsiteY0" fmla="*/ 766583 h 1239023"/>
              <a:gd name="connisteX1" fmla="*/ 2546985 w 11273790"/>
              <a:gd name="connsiteY1" fmla="*/ 9028 h 1239023"/>
              <a:gd name="connisteX2" fmla="*/ 11273790 w 11273790"/>
              <a:gd name="connsiteY2" fmla="*/ 1239023 h 1239023"/>
              <a:gd name="connisteX3" fmla="*/ 12426315 w 11273790"/>
              <a:gd name="connsiteY3" fmla="*/ 1150758 h 12390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1273790" h="1239023">
                <a:moveTo>
                  <a:pt x="0" y="766583"/>
                </a:moveTo>
                <a:cubicBezTo>
                  <a:pt x="334645" y="590688"/>
                  <a:pt x="292100" y="-85587"/>
                  <a:pt x="2546985" y="9028"/>
                </a:cubicBezTo>
                <a:cubicBezTo>
                  <a:pt x="4801870" y="103643"/>
                  <a:pt x="9297670" y="1010423"/>
                  <a:pt x="11273790" y="1239023"/>
                </a:cubicBezTo>
              </a:path>
            </a:pathLst>
          </a:custGeom>
          <a:noFill/>
          <a:ln>
            <a:solidFill>
              <a:srgbClr val="4157B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78E39B3-E778-6B37-08FB-0CE1DB620E1D}"/>
              </a:ext>
            </a:extLst>
          </p:cNvPr>
          <p:cNvSpPr txBox="1"/>
          <p:nvPr/>
        </p:nvSpPr>
        <p:spPr>
          <a:xfrm>
            <a:off x="580171" y="1201420"/>
            <a:ext cx="7301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kern="1600" spc="400" dirty="0">
                <a:ln w="28575">
                  <a:noFill/>
                </a:ln>
                <a:solidFill>
                  <a:srgbClr val="4A628A"/>
                </a:solidFill>
                <a:uFillTx/>
                <a:latin typeface="得意黑" pitchFamily="2" charset="-122"/>
                <a:ea typeface="得意黑" pitchFamily="2" charset="-122"/>
              </a:rPr>
              <a:t>后端：本地</a:t>
            </a:r>
            <a:r>
              <a:rPr lang="en-US" altLang="zh-CN" sz="3600" kern="1600" spc="400" dirty="0">
                <a:ln w="28575">
                  <a:noFill/>
                </a:ln>
                <a:solidFill>
                  <a:srgbClr val="4A628A"/>
                </a:solidFill>
                <a:uFillTx/>
                <a:latin typeface="得意黑" pitchFamily="2" charset="-122"/>
                <a:ea typeface="得意黑" pitchFamily="2" charset="-122"/>
              </a:rPr>
              <a:t>+</a:t>
            </a:r>
            <a:r>
              <a:rPr lang="zh-CN" altLang="en-US" sz="3600" kern="1600" spc="400" dirty="0">
                <a:ln w="28575">
                  <a:noFill/>
                </a:ln>
                <a:solidFill>
                  <a:srgbClr val="4A628A"/>
                </a:solidFill>
                <a:uFillTx/>
                <a:latin typeface="得意黑" pitchFamily="2" charset="-122"/>
                <a:ea typeface="得意黑" pitchFamily="2" charset="-122"/>
              </a:rPr>
              <a:t>云数据库协同 </a:t>
            </a:r>
            <a:r>
              <a:rPr lang="en-US" altLang="zh-CN" sz="3600" kern="1600" spc="400" dirty="0">
                <a:ln w="28575">
                  <a:noFill/>
                </a:ln>
                <a:solidFill>
                  <a:srgbClr val="4A628A"/>
                </a:solidFill>
                <a:uFillTx/>
                <a:latin typeface="得意黑" pitchFamily="2" charset="-122"/>
                <a:ea typeface="得意黑" pitchFamily="2" charset="-122"/>
              </a:rPr>
              <a:t>+ </a:t>
            </a:r>
            <a:r>
              <a:rPr lang="zh-CN" altLang="en-US" sz="3600" kern="1600" spc="400" dirty="0">
                <a:ln w="28575">
                  <a:noFill/>
                </a:ln>
                <a:solidFill>
                  <a:srgbClr val="4A628A"/>
                </a:solidFill>
                <a:uFillTx/>
                <a:latin typeface="得意黑" pitchFamily="2" charset="-122"/>
                <a:ea typeface="得意黑" pitchFamily="2" charset="-122"/>
              </a:rPr>
              <a:t>接口设计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F7D7BAC-9670-D4DB-07AA-D0FB684A8055}"/>
              </a:ext>
            </a:extLst>
          </p:cNvPr>
          <p:cNvSpPr txBox="1"/>
          <p:nvPr/>
        </p:nvSpPr>
        <p:spPr>
          <a:xfrm>
            <a:off x="580169" y="1916387"/>
            <a:ext cx="9446699" cy="3004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本地数据库</a:t>
            </a:r>
            <a:r>
              <a:rPr lang="en-US" altLang="zh-CN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—Room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使用 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Jetpack Room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作为本地数据库框架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支持 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SQLite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数据存储，提供更高层次的抽象以简化数据库操作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使用 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DAO (Data Access Object)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实现高效数据读写操作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端云协同</a:t>
            </a:r>
            <a:r>
              <a:rPr lang="en-US" altLang="zh-CN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—Retrofit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使用 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Retrofit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作为网络通信框架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支持异步 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HTTP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请求，方便与后端 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API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交互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提供 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JSON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数据的自动解析功能，与服务器高效通信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ED69996-7220-ED3F-1CF7-A483234B25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dirty="0">
              <a:latin typeface="HarmonyOS Sans SC Medium" panose="00000600000000000000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5925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98CB19-8E42-30C7-202D-3AED9BAE3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D90EDBF6-150E-DD81-66EB-52E789D464E5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 cstate="screen"/>
          <a:stretch>
            <a:fillRect/>
          </a:stretch>
        </p:blipFill>
        <p:spPr>
          <a:xfrm>
            <a:off x="9314815" y="5733415"/>
            <a:ext cx="451485" cy="451485"/>
          </a:xfrm>
          <a:prstGeom prst="rect">
            <a:avLst/>
          </a:prstGeom>
        </p:spPr>
      </p:pic>
      <p:sp>
        <p:nvSpPr>
          <p:cNvPr id="11" name="任意多边形 10">
            <a:extLst>
              <a:ext uri="{FF2B5EF4-FFF2-40B4-BE49-F238E27FC236}">
                <a16:creationId xmlns:a16="http://schemas.microsoft.com/office/drawing/2014/main" id="{A0157F5D-51FE-8E90-ED1C-9DAA326B226E}"/>
              </a:ext>
            </a:extLst>
          </p:cNvPr>
          <p:cNvSpPr/>
          <p:nvPr/>
        </p:nvSpPr>
        <p:spPr>
          <a:xfrm>
            <a:off x="0" y="5106670"/>
            <a:ext cx="12193905" cy="1238885"/>
          </a:xfrm>
          <a:custGeom>
            <a:avLst/>
            <a:gdLst>
              <a:gd name="connisteX0" fmla="*/ 0 w 11273790"/>
              <a:gd name="connsiteY0" fmla="*/ 766583 h 1239023"/>
              <a:gd name="connisteX1" fmla="*/ 2546985 w 11273790"/>
              <a:gd name="connsiteY1" fmla="*/ 9028 h 1239023"/>
              <a:gd name="connisteX2" fmla="*/ 11273790 w 11273790"/>
              <a:gd name="connsiteY2" fmla="*/ 1239023 h 1239023"/>
              <a:gd name="connisteX3" fmla="*/ 12426315 w 11273790"/>
              <a:gd name="connsiteY3" fmla="*/ 1150758 h 12390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1273790" h="1239023">
                <a:moveTo>
                  <a:pt x="0" y="766583"/>
                </a:moveTo>
                <a:cubicBezTo>
                  <a:pt x="334645" y="590688"/>
                  <a:pt x="292100" y="-85587"/>
                  <a:pt x="2546985" y="9028"/>
                </a:cubicBezTo>
                <a:cubicBezTo>
                  <a:pt x="4801870" y="103643"/>
                  <a:pt x="9297670" y="1010423"/>
                  <a:pt x="11273790" y="1239023"/>
                </a:cubicBezTo>
              </a:path>
            </a:pathLst>
          </a:custGeom>
          <a:noFill/>
          <a:ln>
            <a:solidFill>
              <a:srgbClr val="4157B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FBA0FEF-8BEA-CA90-5D28-090AFFFA7819}"/>
              </a:ext>
            </a:extLst>
          </p:cNvPr>
          <p:cNvSpPr txBox="1"/>
          <p:nvPr/>
        </p:nvSpPr>
        <p:spPr>
          <a:xfrm>
            <a:off x="580171" y="1201420"/>
            <a:ext cx="7301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600" cap="none" spc="400" normalizeH="0" baseline="0" noProof="0" dirty="0">
                <a:ln w="28575"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得意黑" pitchFamily="2" charset="-122"/>
                <a:ea typeface="得意黑" pitchFamily="2" charset="-122"/>
                <a:cs typeface="+mn-cs"/>
              </a:rPr>
              <a:t>兼容性测试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E4D3D36-4368-C05D-84E8-20B180335406}"/>
              </a:ext>
            </a:extLst>
          </p:cNvPr>
          <p:cNvSpPr txBox="1"/>
          <p:nvPr/>
        </p:nvSpPr>
        <p:spPr>
          <a:xfrm>
            <a:off x="580171" y="1926537"/>
            <a:ext cx="9446699" cy="1896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在 </a:t>
            </a:r>
            <a:r>
              <a:rPr lang="en-US" altLang="zh-CN" sz="1600" dirty="0" err="1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WeTest</a:t>
            </a:r>
            <a:r>
              <a:rPr lang="en-US" altLang="zh-CN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 </a:t>
            </a: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平台随机选择了</a:t>
            </a:r>
            <a:r>
              <a:rPr lang="en-US" altLang="zh-CN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 50 </a:t>
            </a: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台设备进行测试，通过率为 </a:t>
            </a:r>
            <a:r>
              <a:rPr lang="en-US" altLang="zh-CN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86%</a:t>
            </a: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测试失败机型主要是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由于版本太旧无法安装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4A628A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大部分机型的安装时间仅为 </a:t>
            </a:r>
            <a:r>
              <a:rPr lang="en-US" altLang="zh-CN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1-2 </a:t>
            </a: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秒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部分机型启动时长较长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4CE153B-4836-A05B-6815-2316FA7485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3D0C9063-E08A-4915-EB44-BE0669011A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008689"/>
              </p:ext>
            </p:extLst>
          </p:nvPr>
        </p:nvGraphicFramePr>
        <p:xfrm>
          <a:off x="1463571" y="3544961"/>
          <a:ext cx="9264857" cy="42232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12855">
                  <a:extLst>
                    <a:ext uri="{9D8B030D-6E8A-4147-A177-3AD203B41FA5}">
                      <a16:colId xmlns:a16="http://schemas.microsoft.com/office/drawing/2014/main" val="3106499067"/>
                    </a:ext>
                  </a:extLst>
                </a:gridCol>
                <a:gridCol w="627950">
                  <a:extLst>
                    <a:ext uri="{9D8B030D-6E8A-4147-A177-3AD203B41FA5}">
                      <a16:colId xmlns:a16="http://schemas.microsoft.com/office/drawing/2014/main" val="476210636"/>
                    </a:ext>
                  </a:extLst>
                </a:gridCol>
                <a:gridCol w="216748">
                  <a:extLst>
                    <a:ext uri="{9D8B030D-6E8A-4147-A177-3AD203B41FA5}">
                      <a16:colId xmlns:a16="http://schemas.microsoft.com/office/drawing/2014/main" val="1310548683"/>
                    </a:ext>
                  </a:extLst>
                </a:gridCol>
                <a:gridCol w="844698">
                  <a:extLst>
                    <a:ext uri="{9D8B030D-6E8A-4147-A177-3AD203B41FA5}">
                      <a16:colId xmlns:a16="http://schemas.microsoft.com/office/drawing/2014/main" val="2415356390"/>
                    </a:ext>
                  </a:extLst>
                </a:gridCol>
                <a:gridCol w="844698">
                  <a:extLst>
                    <a:ext uri="{9D8B030D-6E8A-4147-A177-3AD203B41FA5}">
                      <a16:colId xmlns:a16="http://schemas.microsoft.com/office/drawing/2014/main" val="1862710685"/>
                    </a:ext>
                  </a:extLst>
                </a:gridCol>
                <a:gridCol w="1381013">
                  <a:extLst>
                    <a:ext uri="{9D8B030D-6E8A-4147-A177-3AD203B41FA5}">
                      <a16:colId xmlns:a16="http://schemas.microsoft.com/office/drawing/2014/main" val="1585044658"/>
                    </a:ext>
                  </a:extLst>
                </a:gridCol>
                <a:gridCol w="791066">
                  <a:extLst>
                    <a:ext uri="{9D8B030D-6E8A-4147-A177-3AD203B41FA5}">
                      <a16:colId xmlns:a16="http://schemas.microsoft.com/office/drawing/2014/main" val="3872327327"/>
                    </a:ext>
                  </a:extLst>
                </a:gridCol>
                <a:gridCol w="898329">
                  <a:extLst>
                    <a:ext uri="{9D8B030D-6E8A-4147-A177-3AD203B41FA5}">
                      <a16:colId xmlns:a16="http://schemas.microsoft.com/office/drawing/2014/main" val="3477850510"/>
                    </a:ext>
                  </a:extLst>
                </a:gridCol>
                <a:gridCol w="898329">
                  <a:extLst>
                    <a:ext uri="{9D8B030D-6E8A-4147-A177-3AD203B41FA5}">
                      <a16:colId xmlns:a16="http://schemas.microsoft.com/office/drawing/2014/main" val="1303956267"/>
                    </a:ext>
                  </a:extLst>
                </a:gridCol>
                <a:gridCol w="1649171">
                  <a:extLst>
                    <a:ext uri="{9D8B030D-6E8A-4147-A177-3AD203B41FA5}">
                      <a16:colId xmlns:a16="http://schemas.microsoft.com/office/drawing/2014/main" val="3994330635"/>
                    </a:ext>
                  </a:extLst>
                </a:gridCol>
              </a:tblGrid>
              <a:tr h="568501">
                <a:tc gridSpan="10">
                  <a:txBody>
                    <a:bodyPr/>
                    <a:lstStyle/>
                    <a:p>
                      <a:pPr algn="ctr" fontAlgn="ctr"/>
                      <a:r>
                        <a:rPr lang="en-US" sz="1800" b="0" u="none" strike="noStrike" dirty="0" err="1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MediCare</a:t>
                      </a:r>
                      <a:r>
                        <a:rPr lang="en-US" sz="18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(1.0)</a:t>
                      </a:r>
                      <a:r>
                        <a:rPr lang="zh-CN" altLang="en-US" sz="18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标准标准兼容测试</a:t>
                      </a:r>
                      <a:r>
                        <a:rPr lang="en-US" altLang="zh-CN" sz="18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(</a:t>
                      </a:r>
                      <a:r>
                        <a:rPr lang="en-US" sz="18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Android)</a:t>
                      </a:r>
                      <a:r>
                        <a:rPr lang="zh-CN" altLang="en-US" sz="18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报告</a:t>
                      </a:r>
                      <a:endParaRPr lang="zh-CN" altLang="en-US" sz="1800" b="0" i="0" u="none" strike="noStrike" dirty="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231855"/>
                  </a:ext>
                </a:extLst>
              </a:tr>
              <a:tr h="426377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App</a:t>
                      </a:r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名称：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MediCare</a:t>
                      </a:r>
                      <a:endParaRPr 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测试类型：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标准兼容测试（</a:t>
                      </a:r>
                      <a:r>
                        <a:rPr 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Android）</a:t>
                      </a:r>
                      <a:endParaRPr 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测试设备数量：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50</a:t>
                      </a:r>
                      <a:endParaRPr lang="en-US" altLang="zh-CN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开始时间：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2024-12-18 18:28:17</a:t>
                      </a:r>
                      <a:endParaRPr lang="en-US" altLang="zh-CN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extLst>
                  <a:ext uri="{0D108BD9-81ED-4DB2-BD59-A6C34878D82A}">
                    <a16:rowId xmlns:a16="http://schemas.microsoft.com/office/drawing/2014/main" val="2152552407"/>
                  </a:ext>
                </a:extLst>
              </a:tr>
              <a:tr h="426377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版本号：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1.0</a:t>
                      </a:r>
                      <a:endParaRPr lang="en-US" altLang="zh-CN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脚本名称：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/</a:t>
                      </a:r>
                      <a:endParaRPr lang="en-US" altLang="zh-CN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设备通过率：</a:t>
                      </a:r>
                      <a:endParaRPr lang="zh-CN" altLang="en-US" sz="1100" b="0" i="0" u="none" strike="noStrike" dirty="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86.00%</a:t>
                      </a:r>
                      <a:endParaRPr lang="en-US" altLang="zh-CN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结束时间：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2024-12-18 18:42:52</a:t>
                      </a:r>
                      <a:endParaRPr lang="en-US" altLang="zh-CN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extLst>
                  <a:ext uri="{0D108BD9-81ED-4DB2-BD59-A6C34878D82A}">
                    <a16:rowId xmlns:a16="http://schemas.microsoft.com/office/drawing/2014/main" val="2216399502"/>
                  </a:ext>
                </a:extLst>
              </a:tr>
              <a:tr h="426377">
                <a:tc gridSpan="10"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测试结果</a:t>
                      </a:r>
                      <a:endParaRPr lang="zh-CN" altLang="en-US" sz="12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695756"/>
                  </a:ext>
                </a:extLst>
              </a:tr>
              <a:tr h="23321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设备通过率</a:t>
                      </a:r>
                      <a:endParaRPr lang="zh-CN" altLang="en-US" sz="1100" b="1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本轮测试，提测设备共计 </a:t>
                      </a:r>
                      <a:r>
                        <a:rPr lang="en-US" altLang="zh-CN" sz="12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50 </a:t>
                      </a:r>
                      <a:r>
                        <a:rPr lang="zh-CN" altLang="en-US" sz="12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部，完成 </a:t>
                      </a:r>
                      <a:r>
                        <a:rPr lang="en-US" altLang="zh-CN" sz="12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50 </a:t>
                      </a:r>
                      <a:r>
                        <a:rPr lang="zh-CN" altLang="en-US" sz="12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部（未测试 </a:t>
                      </a:r>
                      <a:r>
                        <a:rPr lang="en-US" altLang="zh-CN" sz="12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0 </a:t>
                      </a:r>
                      <a:r>
                        <a:rPr lang="zh-CN" altLang="en-US" sz="12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部），问题机型共计 </a:t>
                      </a:r>
                      <a:r>
                        <a:rPr lang="en-US" altLang="zh-CN" sz="12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7 </a:t>
                      </a:r>
                      <a:r>
                        <a:rPr lang="zh-CN" altLang="en-US" sz="12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部，通过率 </a:t>
                      </a:r>
                      <a:r>
                        <a:rPr lang="en-US" altLang="zh-CN" sz="12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86.00%</a:t>
                      </a:r>
                    </a:p>
                  </a:txBody>
                  <a:tcPr marL="5269" marR="5269" marT="52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gridSpan="8">
                  <a:txBody>
                    <a:bodyPr/>
                    <a:lstStyle/>
                    <a:p>
                      <a:r>
                        <a:rPr lang="zh-CN" altLang="en-US" sz="12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本轮测试，提测设备共计 </a:t>
                      </a:r>
                      <a:r>
                        <a:rPr lang="en-US" altLang="zh-CN" sz="12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50 </a:t>
                      </a:r>
                      <a:r>
                        <a:rPr lang="zh-CN" altLang="en-US" sz="12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部，完成 </a:t>
                      </a:r>
                      <a:r>
                        <a:rPr lang="en-US" altLang="zh-CN" sz="12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50 </a:t>
                      </a:r>
                      <a:r>
                        <a:rPr lang="zh-CN" altLang="en-US" sz="12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部（未测试 </a:t>
                      </a:r>
                      <a:r>
                        <a:rPr lang="en-US" altLang="zh-CN" sz="12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0 </a:t>
                      </a:r>
                      <a:r>
                        <a:rPr lang="zh-CN" altLang="en-US" sz="12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部），问题机型共计 </a:t>
                      </a:r>
                      <a:r>
                        <a:rPr lang="en-US" altLang="zh-CN" sz="12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7 </a:t>
                      </a:r>
                      <a:r>
                        <a:rPr lang="zh-CN" altLang="en-US" sz="12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部，通过率 </a:t>
                      </a:r>
                      <a:r>
                        <a:rPr lang="en-US" altLang="zh-CN" sz="12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86.00%</a:t>
                      </a:r>
                      <a:endParaRPr lang="zh-CN" altLang="en-US" dirty="0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449082"/>
                  </a:ext>
                </a:extLst>
              </a:tr>
              <a:tr h="41365">
                <a:tc rowSpan="2" gridSpan="2">
                  <a:txBody>
                    <a:bodyPr/>
                    <a:lstStyle/>
                    <a:p>
                      <a:pPr algn="ctr" fontAlgn="ctr"/>
                      <a:r>
                        <a:rPr lang="en-US" altLang="zh-CN" sz="3200" b="0" u="none" strike="noStrike">
                          <a:solidFill>
                            <a:srgbClr val="FF0000"/>
                          </a:solidFill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86.00%</a:t>
                      </a:r>
                      <a:endParaRPr lang="en-US" altLang="zh-CN" sz="3200" b="0" i="0" u="none" strike="noStrike">
                        <a:solidFill>
                          <a:srgbClr val="FF0000"/>
                        </a:solidFill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rowSpan="2"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8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0254445"/>
                  </a:ext>
                </a:extLst>
              </a:tr>
              <a:tr h="623499">
                <a:tc gridSpan="2"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共发现问题总数 </a:t>
                      </a:r>
                      <a:r>
                        <a:rPr lang="en-US" altLang="zh-CN" sz="11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6 </a:t>
                      </a:r>
                      <a:r>
                        <a:rPr lang="zh-CN" altLang="en-US" sz="11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个</a:t>
                      </a:r>
                    </a:p>
                  </a:txBody>
                  <a:tcPr marL="5269" marR="5269" marT="52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8">
                  <a:txBody>
                    <a:bodyPr/>
                    <a:lstStyle/>
                    <a:p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共发现问题总数 </a:t>
                      </a:r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6 </a:t>
                      </a:r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个</a:t>
                      </a:r>
                      <a:endParaRPr lang="zh-CN" altLang="en-US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78383"/>
                  </a:ext>
                </a:extLst>
              </a:tr>
              <a:tr h="426377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适配分布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测试设备数量</a:t>
                      </a:r>
                    </a:p>
                  </a:txBody>
                  <a:tcPr marL="5269" marR="5269" marT="52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测试设备数量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测试结果百分比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发现问题类型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问题数量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测试结果百分比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extLst>
                  <a:ext uri="{0D108BD9-81ED-4DB2-BD59-A6C34878D82A}">
                    <a16:rowId xmlns:a16="http://schemas.microsoft.com/office/drawing/2014/main" val="1984602984"/>
                  </a:ext>
                </a:extLst>
              </a:tr>
              <a:tr h="23321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通过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43</a:t>
                      </a:r>
                    </a:p>
                  </a:txBody>
                  <a:tcPr marL="5269" marR="5269" marT="52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43</a:t>
                      </a:r>
                      <a:endParaRPr lang="en-US" altLang="zh-CN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86.00%</a:t>
                      </a:r>
                      <a:endParaRPr lang="en-US" altLang="zh-CN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安装失败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6</a:t>
                      </a:r>
                      <a:endParaRPr lang="en-US" altLang="zh-CN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100.00%</a:t>
                      </a:r>
                      <a:endParaRPr lang="en-US" altLang="zh-CN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extLst>
                  <a:ext uri="{0D108BD9-81ED-4DB2-BD59-A6C34878D82A}">
                    <a16:rowId xmlns:a16="http://schemas.microsoft.com/office/drawing/2014/main" val="3053058522"/>
                  </a:ext>
                </a:extLst>
              </a:tr>
              <a:tr h="233211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未通过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7</a:t>
                      </a:r>
                    </a:p>
                  </a:txBody>
                  <a:tcPr marL="5269" marR="5269" marT="526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7</a:t>
                      </a:r>
                      <a:endParaRPr lang="en-US" altLang="zh-CN" sz="1100" b="0" i="0" u="none" strike="noStrike" dirty="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14.00%</a:t>
                      </a:r>
                      <a:endParaRPr lang="en-US" altLang="zh-CN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u="none" strike="noStrike" dirty="0">
                          <a:effectLst/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　</a:t>
                      </a:r>
                      <a:endParaRPr lang="zh-CN" altLang="en-US" sz="1100" b="0" i="0" u="none" strike="noStrike" dirty="0">
                        <a:effectLst/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 marL="5269" marR="5269" marT="5269" marB="0" anchor="ctr"/>
                </a:tc>
                <a:extLst>
                  <a:ext uri="{0D108BD9-81ED-4DB2-BD59-A6C34878D82A}">
                    <a16:rowId xmlns:a16="http://schemas.microsoft.com/office/drawing/2014/main" val="3088118337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507712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341" b="28341"/>
          <a:stretch/>
        </p:blipFill>
        <p:spPr>
          <a:xfrm>
            <a:off x="-3810" y="705485"/>
            <a:ext cx="9395460" cy="5446395"/>
          </a:xfrm>
          <a:prstGeom prst="rect">
            <a:avLst/>
          </a:prstGeom>
        </p:spPr>
      </p:pic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 rot="21300000">
            <a:off x="5810250" y="46990"/>
            <a:ext cx="6177280" cy="6858000"/>
          </a:xfrm>
          <a:prstGeom prst="rect">
            <a:avLst/>
          </a:prstGeom>
          <a:solidFill>
            <a:schemeClr val="bg1">
              <a:alpha val="64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28269" y="5669915"/>
            <a:ext cx="3852403" cy="337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 err="1">
                <a:effectLst/>
                <a:latin typeface="HarmonyOS Sans SC Medium" panose="00000600000000000000" pitchFamily="2" charset="-122"/>
                <a:cs typeface="+mn-ea"/>
                <a:sym typeface="+mn-lt"/>
              </a:rPr>
              <a:t>MediCare</a:t>
            </a:r>
            <a:r>
              <a:rPr lang="en-US" altLang="zh-CN" sz="1200" dirty="0">
                <a:latin typeface="HarmonyOS Sans SC Medium" panose="00000600000000000000" pitchFamily="2" charset="-122"/>
                <a:cs typeface="+mn-ea"/>
                <a:sym typeface="+mn-lt"/>
              </a:rPr>
              <a:t> Function Report</a:t>
            </a:r>
            <a:endParaRPr lang="zh-CN" altLang="en-US" sz="1200" dirty="0">
              <a:effectLst/>
              <a:latin typeface="HarmonyOS Sans SC Medium" panose="00000600000000000000" pitchFamily="2" charset="-122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 rot="5160000">
            <a:off x="8554085" y="2391410"/>
            <a:ext cx="688975" cy="6554470"/>
          </a:xfrm>
          <a:prstGeom prst="rect">
            <a:avLst/>
          </a:prstGeom>
          <a:solidFill>
            <a:srgbClr val="3F4BB9">
              <a:alpha val="82000"/>
            </a:srgb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117" name="平行四边形 116"/>
          <p:cNvSpPr/>
          <p:nvPr>
            <p:custDataLst>
              <p:tags r:id="rId5"/>
            </p:custDataLst>
          </p:nvPr>
        </p:nvSpPr>
        <p:spPr>
          <a:xfrm rot="21300000">
            <a:off x="5960110" y="5490210"/>
            <a:ext cx="221615" cy="72199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20" name="平行四边形 19"/>
          <p:cNvSpPr/>
          <p:nvPr>
            <p:custDataLst>
              <p:tags r:id="rId6"/>
            </p:custDataLst>
          </p:nvPr>
        </p:nvSpPr>
        <p:spPr>
          <a:xfrm rot="21000000">
            <a:off x="6617335" y="5447030"/>
            <a:ext cx="221615" cy="72199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24" name="平行四边形 23"/>
          <p:cNvSpPr/>
          <p:nvPr>
            <p:custDataLst>
              <p:tags r:id="rId7"/>
            </p:custDataLst>
          </p:nvPr>
        </p:nvSpPr>
        <p:spPr>
          <a:xfrm rot="21420000">
            <a:off x="9157970" y="5280025"/>
            <a:ext cx="221615" cy="72834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pic>
        <p:nvPicPr>
          <p:cNvPr id="18" name="图片 17" descr="图片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6"/>
          <a:stretch>
            <a:fillRect/>
          </a:stretch>
        </p:blipFill>
        <p:spPr>
          <a:xfrm rot="10200000">
            <a:off x="9767570" y="522605"/>
            <a:ext cx="2389505" cy="2035810"/>
          </a:xfrm>
          <a:prstGeom prst="rect">
            <a:avLst/>
          </a:prstGeom>
        </p:spPr>
      </p:pic>
      <p:pic>
        <p:nvPicPr>
          <p:cNvPr id="27" name="图片 26" descr="图片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5365115" y="4439920"/>
            <a:ext cx="2389505" cy="2035810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10"/>
            </p:custDataLst>
          </p:nvPr>
        </p:nvSpPr>
        <p:spPr>
          <a:xfrm>
            <a:off x="9398635" y="1925955"/>
            <a:ext cx="2373630" cy="922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r"/>
            <a:r>
              <a:rPr lang="en-US" altLang="zh-CN" sz="5400" kern="1600" spc="400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rgbClr val="4157BC"/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uFillTx/>
                <a:latin typeface="得意黑" pitchFamily="2" charset="-122"/>
                <a:ea typeface="得意黑" pitchFamily="2" charset="-122"/>
              </a:rPr>
              <a:t>02/04</a:t>
            </a:r>
          </a:p>
        </p:txBody>
      </p:sp>
      <p:sp>
        <p:nvSpPr>
          <p:cNvPr id="22" name="文本框 21"/>
          <p:cNvSpPr txBox="1"/>
          <p:nvPr>
            <p:custDataLst>
              <p:tags r:id="rId11"/>
            </p:custDataLst>
          </p:nvPr>
        </p:nvSpPr>
        <p:spPr>
          <a:xfrm>
            <a:off x="8413750" y="2922270"/>
            <a:ext cx="35718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6000" kern="1600" spc="400" dirty="0">
                <a:ln w="28575">
                  <a:noFill/>
                </a:ln>
                <a:solidFill>
                  <a:srgbClr val="3F4BB9"/>
                </a:solidFill>
                <a:latin typeface="得意黑" pitchFamily="2" charset="-122"/>
                <a:ea typeface="得意黑" pitchFamily="2" charset="-122"/>
              </a:rPr>
              <a:t>用户体验</a:t>
            </a:r>
            <a:endParaRPr lang="zh-CN" altLang="en-US" sz="6000" kern="1600" spc="400" dirty="0">
              <a:ln w="28575">
                <a:noFill/>
              </a:ln>
              <a:solidFill>
                <a:srgbClr val="3F4BB9"/>
              </a:solidFill>
              <a:uFillTx/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2"/>
            </p:custDataLst>
          </p:nvPr>
        </p:nvSpPr>
        <p:spPr>
          <a:xfrm>
            <a:off x="8061325" y="3778997"/>
            <a:ext cx="3710940" cy="337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3F4BB9"/>
                </a:solidFill>
                <a:effectLst/>
                <a:latin typeface="HarmonyOS Sans SC Medium" panose="00000600000000000000" pitchFamily="2" charset="-122"/>
                <a:cs typeface="+mn-ea"/>
                <a:sym typeface="+mn-lt"/>
              </a:rPr>
              <a:t>User Experience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 cstate="screen"/>
          <a:stretch>
            <a:fillRect/>
          </a:stretch>
        </p:blipFill>
        <p:spPr>
          <a:xfrm>
            <a:off x="9314815" y="5733415"/>
            <a:ext cx="451485" cy="451485"/>
          </a:xfrm>
          <a:prstGeom prst="rect">
            <a:avLst/>
          </a:prstGeom>
        </p:spPr>
      </p:pic>
      <p:sp>
        <p:nvSpPr>
          <p:cNvPr id="11" name="任意多边形 10"/>
          <p:cNvSpPr/>
          <p:nvPr/>
        </p:nvSpPr>
        <p:spPr>
          <a:xfrm>
            <a:off x="0" y="5106670"/>
            <a:ext cx="12193905" cy="1238885"/>
          </a:xfrm>
          <a:custGeom>
            <a:avLst/>
            <a:gdLst>
              <a:gd name="connisteX0" fmla="*/ 0 w 11273790"/>
              <a:gd name="connsiteY0" fmla="*/ 766583 h 1239023"/>
              <a:gd name="connisteX1" fmla="*/ 2546985 w 11273790"/>
              <a:gd name="connsiteY1" fmla="*/ 9028 h 1239023"/>
              <a:gd name="connisteX2" fmla="*/ 11273790 w 11273790"/>
              <a:gd name="connsiteY2" fmla="*/ 1239023 h 1239023"/>
              <a:gd name="connisteX3" fmla="*/ 12426315 w 11273790"/>
              <a:gd name="connsiteY3" fmla="*/ 1150758 h 12390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1273790" h="1239023">
                <a:moveTo>
                  <a:pt x="0" y="766583"/>
                </a:moveTo>
                <a:cubicBezTo>
                  <a:pt x="334645" y="590688"/>
                  <a:pt x="292100" y="-85587"/>
                  <a:pt x="2546985" y="9028"/>
                </a:cubicBezTo>
                <a:cubicBezTo>
                  <a:pt x="4801870" y="103643"/>
                  <a:pt x="9297670" y="1010423"/>
                  <a:pt x="11273790" y="1239023"/>
                </a:cubicBezTo>
              </a:path>
            </a:pathLst>
          </a:custGeom>
          <a:noFill/>
          <a:ln>
            <a:solidFill>
              <a:srgbClr val="4157B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80171" y="1201420"/>
            <a:ext cx="22288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kern="1600" spc="400" dirty="0">
                <a:ln w="28575">
                  <a:noFill/>
                </a:ln>
                <a:solidFill>
                  <a:srgbClr val="4A628A"/>
                </a:solidFill>
                <a:latin typeface="得意黑" pitchFamily="2" charset="-122"/>
                <a:ea typeface="得意黑" pitchFamily="2" charset="-122"/>
              </a:rPr>
              <a:t>设计</a:t>
            </a:r>
            <a:endParaRPr kumimoji="0" lang="zh-CN" altLang="en-US" sz="3600" b="0" i="0" u="none" strike="noStrike" kern="1600" cap="none" spc="400" normalizeH="0" baseline="0" noProof="0" dirty="0">
              <a:ln w="28575">
                <a:noFill/>
              </a:ln>
              <a:solidFill>
                <a:srgbClr val="4A628A"/>
              </a:solidFill>
              <a:effectLst/>
              <a:uLnTx/>
              <a:uFillTx/>
              <a:latin typeface="得意黑" pitchFamily="2" charset="-122"/>
              <a:ea typeface="得意黑" pitchFamily="2" charset="-122"/>
              <a:cs typeface="+mn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80170" y="1916387"/>
            <a:ext cx="6438638" cy="2635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颜色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选择了柔和的蓝色渐变配色方案，以提升用户的视觉体验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风格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遵循 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Material Design 3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风格，设计符合现代审美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一致性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全局统一的布局、配色和交互设计，提升用户的使用流畅度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明确的视觉层级和交互反馈，帮助用户快速完成操作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580EF65-A982-4A37-DD1B-89BFA31912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pic>
        <p:nvPicPr>
          <p:cNvPr id="8" name="图片 7" descr="背景图案&#10;&#10;描述已自动生成">
            <a:extLst>
              <a:ext uri="{FF2B5EF4-FFF2-40B4-BE49-F238E27FC236}">
                <a16:creationId xmlns:a16="http://schemas.microsoft.com/office/drawing/2014/main" id="{D28910DC-D317-5E79-4A15-5B7E87FDB9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557" y="1524000"/>
            <a:ext cx="3810000" cy="38100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A9E104C0-0CC5-2CAA-BAAD-35FE623BAA7C}"/>
              </a:ext>
            </a:extLst>
          </p:cNvPr>
          <p:cNvSpPr txBox="1"/>
          <p:nvPr/>
        </p:nvSpPr>
        <p:spPr>
          <a:xfrm>
            <a:off x="7578802" y="5030159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cs"/>
              </a:rPr>
              <a:t>#4A628A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D0467C2-CE4C-228E-BA30-8FF4C9E8D4C0}"/>
              </a:ext>
            </a:extLst>
          </p:cNvPr>
          <p:cNvSpPr txBox="1"/>
          <p:nvPr/>
        </p:nvSpPr>
        <p:spPr>
          <a:xfrm>
            <a:off x="7578802" y="4463130"/>
            <a:ext cx="1258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cs"/>
              </a:rPr>
              <a:t>#7AB2D3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3D9F14E-E10F-A79E-438E-2F3BC7BF5B27}"/>
              </a:ext>
            </a:extLst>
          </p:cNvPr>
          <p:cNvSpPr txBox="1"/>
          <p:nvPr/>
        </p:nvSpPr>
        <p:spPr>
          <a:xfrm>
            <a:off x="7578802" y="3773933"/>
            <a:ext cx="1202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cs"/>
              </a:rPr>
              <a:t>#B9E5E8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4A28C54-C7AB-7526-A001-3C3DBB95FF0C}"/>
              </a:ext>
            </a:extLst>
          </p:cNvPr>
          <p:cNvSpPr txBox="1"/>
          <p:nvPr/>
        </p:nvSpPr>
        <p:spPr>
          <a:xfrm>
            <a:off x="7578802" y="2770750"/>
            <a:ext cx="1220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cs"/>
              </a:rPr>
              <a:t>#DFF2EB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+mn-cs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3AED93-AC35-31A6-29A2-7E748EB0E1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>
            <a:extLst>
              <a:ext uri="{FF2B5EF4-FFF2-40B4-BE49-F238E27FC236}">
                <a16:creationId xmlns:a16="http://schemas.microsoft.com/office/drawing/2014/main" id="{1387A1B8-8A7F-04F6-49BA-D4876F931BC3}"/>
              </a:ext>
            </a:extLst>
          </p:cNvPr>
          <p:cNvSpPr/>
          <p:nvPr/>
        </p:nvSpPr>
        <p:spPr>
          <a:xfrm>
            <a:off x="0" y="5106670"/>
            <a:ext cx="12193905" cy="1238885"/>
          </a:xfrm>
          <a:custGeom>
            <a:avLst/>
            <a:gdLst>
              <a:gd name="connisteX0" fmla="*/ 0 w 11273790"/>
              <a:gd name="connsiteY0" fmla="*/ 766583 h 1239023"/>
              <a:gd name="connisteX1" fmla="*/ 2546985 w 11273790"/>
              <a:gd name="connsiteY1" fmla="*/ 9028 h 1239023"/>
              <a:gd name="connisteX2" fmla="*/ 11273790 w 11273790"/>
              <a:gd name="connsiteY2" fmla="*/ 1239023 h 1239023"/>
              <a:gd name="connisteX3" fmla="*/ 12426315 w 11273790"/>
              <a:gd name="connsiteY3" fmla="*/ 1150758 h 12390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1273790" h="1239023">
                <a:moveTo>
                  <a:pt x="0" y="766583"/>
                </a:moveTo>
                <a:cubicBezTo>
                  <a:pt x="334645" y="590688"/>
                  <a:pt x="292100" y="-85587"/>
                  <a:pt x="2546985" y="9028"/>
                </a:cubicBezTo>
                <a:cubicBezTo>
                  <a:pt x="4801870" y="103643"/>
                  <a:pt x="9297670" y="1010423"/>
                  <a:pt x="11273790" y="1239023"/>
                </a:cubicBezTo>
              </a:path>
            </a:pathLst>
          </a:custGeom>
          <a:noFill/>
          <a:ln>
            <a:solidFill>
              <a:srgbClr val="4157B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227AA5B-84EC-D7D6-FAFD-35537B52ACE7}"/>
              </a:ext>
            </a:extLst>
          </p:cNvPr>
          <p:cNvSpPr txBox="1"/>
          <p:nvPr/>
        </p:nvSpPr>
        <p:spPr>
          <a:xfrm>
            <a:off x="580171" y="1201420"/>
            <a:ext cx="22288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600" cap="none" spc="400" normalizeH="0" baseline="0" noProof="0" dirty="0">
                <a:ln w="28575"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得意黑" pitchFamily="2" charset="-122"/>
                <a:ea typeface="得意黑" pitchFamily="2" charset="-122"/>
                <a:cs typeface="+mn-cs"/>
              </a:rPr>
              <a:t>交互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851902-610C-6E1C-7771-CBB4F06FD74C}"/>
              </a:ext>
            </a:extLst>
          </p:cNvPr>
          <p:cNvSpPr txBox="1"/>
          <p:nvPr/>
        </p:nvSpPr>
        <p:spPr>
          <a:xfrm>
            <a:off x="580169" y="1916387"/>
            <a:ext cx="6974667" cy="2974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cs"/>
              </a:rPr>
              <a:t>直观的功能入口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4A628A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+mn-cs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cs"/>
              </a:rPr>
              <a:t>主界面功能模块清晰，减少用户的学习成本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+mn-cs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使用导航栏和底部栏快速切换页面，提高使用效率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快捷交互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4A628A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提供常用功能的快捷入口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800100" marR="0" lvl="1" indent="-34290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prstClr val="black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使用动画和过渡效果，让操作更流畅自然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490652F-E220-A83A-8272-8BE368D69B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61052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C7766A-0199-9719-4CB7-7CB9A32EE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>
            <a:extLst>
              <a:ext uri="{FF2B5EF4-FFF2-40B4-BE49-F238E27FC236}">
                <a16:creationId xmlns:a16="http://schemas.microsoft.com/office/drawing/2014/main" id="{F626EB55-AA4B-3776-1F03-04C3157A052B}"/>
              </a:ext>
            </a:extLst>
          </p:cNvPr>
          <p:cNvSpPr/>
          <p:nvPr/>
        </p:nvSpPr>
        <p:spPr>
          <a:xfrm>
            <a:off x="0" y="5106670"/>
            <a:ext cx="12193905" cy="1238885"/>
          </a:xfrm>
          <a:custGeom>
            <a:avLst/>
            <a:gdLst>
              <a:gd name="connisteX0" fmla="*/ 0 w 11273790"/>
              <a:gd name="connsiteY0" fmla="*/ 766583 h 1239023"/>
              <a:gd name="connisteX1" fmla="*/ 2546985 w 11273790"/>
              <a:gd name="connsiteY1" fmla="*/ 9028 h 1239023"/>
              <a:gd name="connisteX2" fmla="*/ 11273790 w 11273790"/>
              <a:gd name="connsiteY2" fmla="*/ 1239023 h 1239023"/>
              <a:gd name="connisteX3" fmla="*/ 12426315 w 11273790"/>
              <a:gd name="connsiteY3" fmla="*/ 1150758 h 12390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1273790" h="1239023">
                <a:moveTo>
                  <a:pt x="0" y="766583"/>
                </a:moveTo>
                <a:cubicBezTo>
                  <a:pt x="334645" y="590688"/>
                  <a:pt x="292100" y="-85587"/>
                  <a:pt x="2546985" y="9028"/>
                </a:cubicBezTo>
                <a:cubicBezTo>
                  <a:pt x="4801870" y="103643"/>
                  <a:pt x="9297670" y="1010423"/>
                  <a:pt x="11273790" y="1239023"/>
                </a:cubicBezTo>
              </a:path>
            </a:pathLst>
          </a:custGeom>
          <a:noFill/>
          <a:ln>
            <a:solidFill>
              <a:srgbClr val="4157B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81956248-D106-259C-7FC3-F1575094D0AA}"/>
              </a:ext>
            </a:extLst>
          </p:cNvPr>
          <p:cNvSpPr txBox="1"/>
          <p:nvPr/>
        </p:nvSpPr>
        <p:spPr>
          <a:xfrm>
            <a:off x="580170" y="1201420"/>
            <a:ext cx="3266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600" cap="none" spc="400" normalizeH="0" baseline="0" noProof="0" dirty="0">
                <a:ln w="28575"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得意黑" pitchFamily="2" charset="-122"/>
                <a:ea typeface="得意黑" pitchFamily="2" charset="-122"/>
                <a:cs typeface="+mn-cs"/>
              </a:rPr>
              <a:t>性能与用户友好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EC4F275-DF66-641E-B516-8E79B75E280A}"/>
              </a:ext>
            </a:extLst>
          </p:cNvPr>
          <p:cNvSpPr txBox="1"/>
          <p:nvPr/>
        </p:nvSpPr>
        <p:spPr>
          <a:xfrm>
            <a:off x="580169" y="1916387"/>
            <a:ext cx="6974667" cy="3466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cs"/>
              </a:rPr>
              <a:t>高效加载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4A628A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+mn-cs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cs"/>
              </a:rPr>
              <a:t>通过 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cs"/>
              </a:rPr>
              <a:t>Room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cs"/>
              </a:rPr>
              <a:t>快速读取本地数据，减少加载延迟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+mn-cs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cs"/>
              </a:rPr>
              <a:t>后端接口优化，保证服务器响应时间尽量短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+mn-cs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prstClr val="black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离线模式支持，无网络也可添加修改删除数据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用户友好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支持多语言，可根据用户设备自动适配界面语言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提供良好的本地化支持，满足多样性需求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C10AF62-ABA2-831A-8C87-5E4E40D3C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09978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856" b="29856"/>
          <a:stretch/>
        </p:blipFill>
        <p:spPr>
          <a:xfrm>
            <a:off x="-3810" y="705485"/>
            <a:ext cx="9395460" cy="5446395"/>
          </a:xfrm>
          <a:prstGeom prst="rect">
            <a:avLst/>
          </a:prstGeom>
        </p:spPr>
      </p:pic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 rot="21300000">
            <a:off x="5810250" y="46990"/>
            <a:ext cx="6177280" cy="6858000"/>
          </a:xfrm>
          <a:prstGeom prst="rect">
            <a:avLst/>
          </a:prstGeom>
          <a:solidFill>
            <a:srgbClr val="FFC92B">
              <a:alpha val="64000"/>
            </a:srgb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28270" y="5669915"/>
            <a:ext cx="3699510" cy="337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 err="1">
                <a:effectLst/>
                <a:latin typeface="HarmonyOS Sans SC Medium" panose="00000600000000000000" pitchFamily="2" charset="-122"/>
                <a:cs typeface="+mn-ea"/>
                <a:sym typeface="+mn-lt"/>
              </a:rPr>
              <a:t>MediCare</a:t>
            </a:r>
            <a:r>
              <a:rPr lang="en-US" altLang="zh-CN" sz="1200" dirty="0">
                <a:latin typeface="HarmonyOS Sans SC Medium" panose="00000600000000000000" pitchFamily="2" charset="-122"/>
                <a:cs typeface="+mn-ea"/>
                <a:sym typeface="+mn-lt"/>
              </a:rPr>
              <a:t> Function Report</a:t>
            </a:r>
            <a:endParaRPr lang="zh-CN" altLang="en-US" sz="1200" dirty="0">
              <a:effectLst/>
              <a:latin typeface="HarmonyOS Sans SC Medium" panose="00000600000000000000" pitchFamily="2" charset="-122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 rot="5160000">
            <a:off x="8554085" y="2391410"/>
            <a:ext cx="688975" cy="6554470"/>
          </a:xfrm>
          <a:prstGeom prst="rect">
            <a:avLst/>
          </a:prstGeom>
          <a:solidFill>
            <a:srgbClr val="3F4BB9">
              <a:alpha val="82000"/>
            </a:srgb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117" name="平行四边形 116"/>
          <p:cNvSpPr/>
          <p:nvPr>
            <p:custDataLst>
              <p:tags r:id="rId5"/>
            </p:custDataLst>
          </p:nvPr>
        </p:nvSpPr>
        <p:spPr>
          <a:xfrm rot="21300000">
            <a:off x="5960110" y="5490210"/>
            <a:ext cx="221615" cy="72199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20" name="平行四边形 19"/>
          <p:cNvSpPr/>
          <p:nvPr>
            <p:custDataLst>
              <p:tags r:id="rId6"/>
            </p:custDataLst>
          </p:nvPr>
        </p:nvSpPr>
        <p:spPr>
          <a:xfrm rot="21000000">
            <a:off x="6617335" y="5447030"/>
            <a:ext cx="221615" cy="72199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24" name="平行四边形 23"/>
          <p:cNvSpPr/>
          <p:nvPr>
            <p:custDataLst>
              <p:tags r:id="rId7"/>
            </p:custDataLst>
          </p:nvPr>
        </p:nvSpPr>
        <p:spPr>
          <a:xfrm rot="21420000">
            <a:off x="9157970" y="5280025"/>
            <a:ext cx="221615" cy="72834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pic>
        <p:nvPicPr>
          <p:cNvPr id="18" name="图片 17" descr="图片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6"/>
          <a:stretch>
            <a:fillRect/>
          </a:stretch>
        </p:blipFill>
        <p:spPr>
          <a:xfrm rot="10200000">
            <a:off x="9767570" y="522605"/>
            <a:ext cx="2389505" cy="2035810"/>
          </a:xfrm>
          <a:prstGeom prst="rect">
            <a:avLst/>
          </a:prstGeom>
        </p:spPr>
      </p:pic>
      <p:pic>
        <p:nvPicPr>
          <p:cNvPr id="27" name="图片 26" descr="图片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5365115" y="4439920"/>
            <a:ext cx="2389505" cy="2035810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10"/>
            </p:custDataLst>
          </p:nvPr>
        </p:nvSpPr>
        <p:spPr>
          <a:xfrm>
            <a:off x="9202478" y="1931641"/>
            <a:ext cx="2373630" cy="922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r"/>
            <a:r>
              <a:rPr lang="en-US" altLang="zh-CN" sz="5400" kern="1600" spc="400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rgbClr val="4157BC"/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uFillTx/>
                <a:latin typeface="得意黑" pitchFamily="2" charset="-122"/>
                <a:ea typeface="得意黑" pitchFamily="2" charset="-122"/>
              </a:rPr>
              <a:t>03/04</a:t>
            </a:r>
          </a:p>
        </p:txBody>
      </p:sp>
      <p:sp>
        <p:nvSpPr>
          <p:cNvPr id="22" name="文本框 21"/>
          <p:cNvSpPr txBox="1"/>
          <p:nvPr>
            <p:custDataLst>
              <p:tags r:id="rId11"/>
            </p:custDataLst>
          </p:nvPr>
        </p:nvSpPr>
        <p:spPr>
          <a:xfrm>
            <a:off x="8154177" y="2922270"/>
            <a:ext cx="35718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6000" kern="1600" spc="400" dirty="0">
                <a:ln w="28575">
                  <a:noFill/>
                </a:ln>
                <a:solidFill>
                  <a:srgbClr val="3F4BB9"/>
                </a:solidFill>
                <a:uFillTx/>
                <a:latin typeface="得意黑" pitchFamily="2" charset="-122"/>
                <a:ea typeface="得意黑" pitchFamily="2" charset="-122"/>
              </a:rPr>
              <a:t>实机演示</a:t>
            </a:r>
          </a:p>
        </p:txBody>
      </p:sp>
      <p:sp>
        <p:nvSpPr>
          <p:cNvPr id="2" name="文本框 1"/>
          <p:cNvSpPr txBox="1"/>
          <p:nvPr>
            <p:custDataLst>
              <p:tags r:id="rId12"/>
            </p:custDataLst>
          </p:nvPr>
        </p:nvSpPr>
        <p:spPr>
          <a:xfrm>
            <a:off x="7865168" y="3838883"/>
            <a:ext cx="3710940" cy="337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3F4BB9"/>
                </a:solidFill>
                <a:effectLst/>
                <a:latin typeface="HarmonyOS Sans SC Medium" panose="00000600000000000000" pitchFamily="2" charset="-122"/>
                <a:cs typeface="+mn-ea"/>
                <a:sym typeface="+mn-lt"/>
              </a:rPr>
              <a:t>Demonstration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545DB-C148-A6D9-E138-F3E6DCF2C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E796435D-0C34-5CB5-5F99-51D18F187EC3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421" b="11421"/>
          <a:stretch/>
        </p:blipFill>
        <p:spPr>
          <a:xfrm>
            <a:off x="-3810" y="705485"/>
            <a:ext cx="9395460" cy="5446395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0C35044-34A5-05FE-EC96-F3E339B22E1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 rot="21300000">
            <a:off x="5810250" y="46990"/>
            <a:ext cx="6177280" cy="6858000"/>
          </a:xfrm>
          <a:prstGeom prst="rect">
            <a:avLst/>
          </a:prstGeom>
          <a:solidFill>
            <a:schemeClr val="bg1">
              <a:alpha val="64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DFF6FEA-AD89-8401-2E8F-FCB2A32E8AC2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8269" y="5669915"/>
            <a:ext cx="3852403" cy="337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 err="1">
                <a:effectLst/>
                <a:latin typeface="HarmonyOS Sans SC Medium" panose="00000600000000000000" pitchFamily="2" charset="-122"/>
                <a:cs typeface="+mn-ea"/>
                <a:sym typeface="+mn-lt"/>
              </a:rPr>
              <a:t>MediCare</a:t>
            </a:r>
            <a:r>
              <a:rPr lang="en-US" altLang="zh-CN" sz="1200" dirty="0">
                <a:latin typeface="HarmonyOS Sans SC Medium" panose="00000600000000000000" pitchFamily="2" charset="-122"/>
                <a:cs typeface="+mn-ea"/>
                <a:sym typeface="+mn-lt"/>
              </a:rPr>
              <a:t> Function Report</a:t>
            </a:r>
            <a:endParaRPr lang="zh-CN" altLang="en-US" sz="1200" dirty="0">
              <a:effectLst/>
              <a:latin typeface="HarmonyOS Sans SC Medium" panose="00000600000000000000" pitchFamily="2" charset="-122"/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5B86FF2-F9B2-20DB-41DB-268DCB09BA7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rot="5160000">
            <a:off x="8554085" y="2391410"/>
            <a:ext cx="688975" cy="6554470"/>
          </a:xfrm>
          <a:prstGeom prst="rect">
            <a:avLst/>
          </a:prstGeom>
          <a:solidFill>
            <a:srgbClr val="3F4BB9">
              <a:alpha val="82000"/>
            </a:srgb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117" name="平行四边形 116">
            <a:extLst>
              <a:ext uri="{FF2B5EF4-FFF2-40B4-BE49-F238E27FC236}">
                <a16:creationId xmlns:a16="http://schemas.microsoft.com/office/drawing/2014/main" id="{DFF7ABE8-4E1B-2B1D-B056-20EA56F2E28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rot="21300000">
            <a:off x="5960110" y="5490210"/>
            <a:ext cx="221615" cy="72199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D5F84E36-9BB3-2FEF-B021-504AF886A257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rot="21000000">
            <a:off x="6617335" y="5447030"/>
            <a:ext cx="221615" cy="72199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24" name="平行四边形 23">
            <a:extLst>
              <a:ext uri="{FF2B5EF4-FFF2-40B4-BE49-F238E27FC236}">
                <a16:creationId xmlns:a16="http://schemas.microsoft.com/office/drawing/2014/main" id="{5755773A-0E21-6F1A-F644-49AB00BF0BE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 rot="21420000">
            <a:off x="9157970" y="5280025"/>
            <a:ext cx="221615" cy="72834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pic>
        <p:nvPicPr>
          <p:cNvPr id="18" name="图片 17" descr="图片1">
            <a:extLst>
              <a:ext uri="{FF2B5EF4-FFF2-40B4-BE49-F238E27FC236}">
                <a16:creationId xmlns:a16="http://schemas.microsoft.com/office/drawing/2014/main" id="{E4AAB3A2-F23C-8C49-AED2-B66E79198653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6"/>
          <a:stretch>
            <a:fillRect/>
          </a:stretch>
        </p:blipFill>
        <p:spPr>
          <a:xfrm rot="10200000">
            <a:off x="9767570" y="522605"/>
            <a:ext cx="2389505" cy="2035810"/>
          </a:xfrm>
          <a:prstGeom prst="rect">
            <a:avLst/>
          </a:prstGeom>
        </p:spPr>
      </p:pic>
      <p:pic>
        <p:nvPicPr>
          <p:cNvPr id="27" name="图片 26" descr="图片1">
            <a:extLst>
              <a:ext uri="{FF2B5EF4-FFF2-40B4-BE49-F238E27FC236}">
                <a16:creationId xmlns:a16="http://schemas.microsoft.com/office/drawing/2014/main" id="{378A86A8-D2EB-6DA9-28E8-0CED434093D4}"/>
              </a:ext>
            </a:extLst>
          </p:cNvPr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5365115" y="4439920"/>
            <a:ext cx="2389505" cy="2035810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98C9A6B0-C0B7-8493-6A45-C61F7A4D4699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9398635" y="1925955"/>
            <a:ext cx="2373630" cy="922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r"/>
            <a:r>
              <a:rPr lang="en-US" altLang="zh-CN" sz="5400" kern="1600" spc="400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rgbClr val="4157BC"/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uFillTx/>
                <a:latin typeface="得意黑" pitchFamily="2" charset="-122"/>
                <a:ea typeface="得意黑" pitchFamily="2" charset="-122"/>
              </a:rPr>
              <a:t>04/04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EDD200C-C43A-1F82-41FC-95901941EDAB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8413750" y="2922270"/>
            <a:ext cx="35718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6000" kern="1600" spc="400" dirty="0">
                <a:ln w="28575">
                  <a:noFill/>
                </a:ln>
                <a:solidFill>
                  <a:srgbClr val="3F4BB9"/>
                </a:solidFill>
                <a:latin typeface="得意黑" pitchFamily="2" charset="-122"/>
                <a:ea typeface="得意黑" pitchFamily="2" charset="-122"/>
              </a:rPr>
              <a:t>优化方向</a:t>
            </a:r>
            <a:endParaRPr lang="zh-CN" altLang="en-US" sz="6000" kern="1600" spc="400" dirty="0">
              <a:ln w="28575">
                <a:noFill/>
              </a:ln>
              <a:solidFill>
                <a:srgbClr val="3F4BB9"/>
              </a:solidFill>
              <a:uFillTx/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F3C2091-0690-9C97-768F-61DAE5552B2A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8061325" y="3778997"/>
            <a:ext cx="3710940" cy="337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3F4BB9"/>
                </a:solidFill>
                <a:effectLst/>
                <a:latin typeface="HarmonyOS Sans SC Medium" panose="00000600000000000000" pitchFamily="2" charset="-122"/>
                <a:cs typeface="+mn-ea"/>
                <a:sym typeface="+mn-lt"/>
              </a:rPr>
              <a:t>Optimization Direction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1613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D457E3-DE06-CF94-A57C-231389962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>
            <a:extLst>
              <a:ext uri="{FF2B5EF4-FFF2-40B4-BE49-F238E27FC236}">
                <a16:creationId xmlns:a16="http://schemas.microsoft.com/office/drawing/2014/main" id="{DBC5FD70-A151-94E0-423B-1A8FBEE8AD89}"/>
              </a:ext>
            </a:extLst>
          </p:cNvPr>
          <p:cNvSpPr/>
          <p:nvPr/>
        </p:nvSpPr>
        <p:spPr>
          <a:xfrm>
            <a:off x="0" y="5106670"/>
            <a:ext cx="12193905" cy="1238885"/>
          </a:xfrm>
          <a:custGeom>
            <a:avLst/>
            <a:gdLst>
              <a:gd name="connisteX0" fmla="*/ 0 w 11273790"/>
              <a:gd name="connsiteY0" fmla="*/ 766583 h 1239023"/>
              <a:gd name="connisteX1" fmla="*/ 2546985 w 11273790"/>
              <a:gd name="connsiteY1" fmla="*/ 9028 h 1239023"/>
              <a:gd name="connisteX2" fmla="*/ 11273790 w 11273790"/>
              <a:gd name="connsiteY2" fmla="*/ 1239023 h 1239023"/>
              <a:gd name="connisteX3" fmla="*/ 12426315 w 11273790"/>
              <a:gd name="connsiteY3" fmla="*/ 1150758 h 12390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1273790" h="1239023">
                <a:moveTo>
                  <a:pt x="0" y="766583"/>
                </a:moveTo>
                <a:cubicBezTo>
                  <a:pt x="334645" y="590688"/>
                  <a:pt x="292100" y="-85587"/>
                  <a:pt x="2546985" y="9028"/>
                </a:cubicBezTo>
                <a:cubicBezTo>
                  <a:pt x="4801870" y="103643"/>
                  <a:pt x="9297670" y="1010423"/>
                  <a:pt x="11273790" y="1239023"/>
                </a:cubicBezTo>
              </a:path>
            </a:pathLst>
          </a:custGeom>
          <a:noFill/>
          <a:ln>
            <a:solidFill>
              <a:srgbClr val="4157B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38DD7A5-0F2D-26F9-D821-9FE6BB5A71EF}"/>
              </a:ext>
            </a:extLst>
          </p:cNvPr>
          <p:cNvSpPr txBox="1"/>
          <p:nvPr/>
        </p:nvSpPr>
        <p:spPr>
          <a:xfrm>
            <a:off x="580169" y="730968"/>
            <a:ext cx="3266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kern="1600" spc="400" dirty="0">
                <a:ln w="28575">
                  <a:noFill/>
                </a:ln>
                <a:solidFill>
                  <a:srgbClr val="4A628A"/>
                </a:solidFill>
                <a:latin typeface="得意黑" pitchFamily="2" charset="-122"/>
                <a:ea typeface="得意黑" pitchFamily="2" charset="-122"/>
              </a:rPr>
              <a:t>用户反馈</a:t>
            </a:r>
            <a:endParaRPr kumimoji="0" lang="zh-CN" altLang="en-US" sz="3600" b="0" i="0" u="none" strike="noStrike" kern="1600" cap="none" spc="400" normalizeH="0" baseline="0" noProof="0" dirty="0">
              <a:ln w="28575">
                <a:noFill/>
              </a:ln>
              <a:solidFill>
                <a:srgbClr val="4A628A"/>
              </a:solidFill>
              <a:effectLst/>
              <a:uLnTx/>
              <a:uFillTx/>
              <a:latin typeface="得意黑" pitchFamily="2" charset="-122"/>
              <a:ea typeface="得意黑" pitchFamily="2" charset="-122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B70AF39-9BD0-D862-F18C-5A4918B917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76D1EFF6-FAF3-1565-4A40-1274DF1EE2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912204"/>
              </p:ext>
            </p:extLst>
          </p:nvPr>
        </p:nvGraphicFramePr>
        <p:xfrm>
          <a:off x="580169" y="1435281"/>
          <a:ext cx="10644421" cy="50516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8179">
                  <a:extLst>
                    <a:ext uri="{9D8B030D-6E8A-4147-A177-3AD203B41FA5}">
                      <a16:colId xmlns:a16="http://schemas.microsoft.com/office/drawing/2014/main" val="3775774671"/>
                    </a:ext>
                  </a:extLst>
                </a:gridCol>
                <a:gridCol w="9866242">
                  <a:extLst>
                    <a:ext uri="{9D8B030D-6E8A-4147-A177-3AD203B41FA5}">
                      <a16:colId xmlns:a16="http://schemas.microsoft.com/office/drawing/2014/main" val="3485265569"/>
                    </a:ext>
                  </a:extLst>
                </a:gridCol>
              </a:tblGrid>
              <a:tr h="437785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评分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评价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7397683"/>
                  </a:ext>
                </a:extLst>
              </a:tr>
              <a:tr h="437785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5/5</a:t>
                      </a:r>
                      <a:endParaRPr lang="zh-CN" altLang="en-US" dirty="0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5346063"/>
                  </a:ext>
                </a:extLst>
              </a:tr>
              <a:tr h="437785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3/5</a:t>
                      </a:r>
                      <a:endParaRPr lang="zh-CN" altLang="en-US" dirty="0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App </a:t>
                      </a:r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的界面很美观，但是偶尔会有点卡顿。建议优化一下性能，特别是在加载药品信息时。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7619040"/>
                  </a:ext>
                </a:extLst>
              </a:tr>
              <a:tr h="437785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4/5</a:t>
                      </a:r>
                      <a:endParaRPr lang="zh-CN" altLang="en-US" dirty="0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非常喜欢其过期提醒功能，确保我不会使用过期药品。用户界面非常友好，一目了然。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9654924"/>
                  </a:ext>
                </a:extLst>
              </a:tr>
              <a:tr h="673808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2/5</a:t>
                      </a:r>
                      <a:endParaRPr lang="zh-CN" altLang="en-US" dirty="0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没有网页版或者其他平台的同步功能，只能在手机上使用，这点很不方便。希望未来能有跨平台操作。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417099"/>
                  </a:ext>
                </a:extLst>
              </a:tr>
              <a:tr h="437785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4/5</a:t>
                      </a:r>
                      <a:endParaRPr lang="zh-CN" altLang="en-US" dirty="0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药品管理功能很全面，希望能够添加更多的健康信息和建议，使应用不仅仅是药品管理。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458628"/>
                  </a:ext>
                </a:extLst>
              </a:tr>
              <a:tr h="437785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5/5</a:t>
                      </a:r>
                      <a:endParaRPr lang="zh-CN" altLang="en-US" dirty="0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非常方便！过期提醒和追踪家人用药功能非常实用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1991087"/>
                  </a:ext>
                </a:extLst>
              </a:tr>
              <a:tr h="437785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2/5</a:t>
                      </a:r>
                      <a:endParaRPr lang="zh-CN" altLang="en-US" dirty="0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导入药品信息的过程比较繁琐，多选时间不能跨月份，希望优化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73882"/>
                  </a:ext>
                </a:extLst>
              </a:tr>
              <a:tr h="437785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4/5</a:t>
                      </a:r>
                      <a:endParaRPr lang="zh-CN" altLang="en-US" dirty="0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云备份功能十分方便，不用担心数据丢失。希望可以添加个性主题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426953"/>
                  </a:ext>
                </a:extLst>
              </a:tr>
              <a:tr h="437785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3/5</a:t>
                      </a:r>
                      <a:endParaRPr lang="zh-CN" altLang="en-US" dirty="0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整体还不错，但初次使用较难上手，希望增加教程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634323"/>
                  </a:ext>
                </a:extLst>
              </a:tr>
              <a:tr h="437785"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5/5</a:t>
                      </a:r>
                      <a:endParaRPr lang="zh-CN" altLang="en-US" dirty="0">
                        <a:latin typeface="HarmonyOS Sans SC" panose="00000500000000000000" pitchFamily="2" charset="-122"/>
                        <a:ea typeface="HarmonyOS Sans SC" panose="00000500000000000000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App </a:t>
                      </a:r>
                      <a:r>
                        <a:rPr lang="zh-CN" altLang="en-US" dirty="0">
                          <a:latin typeface="HarmonyOS Sans SC" panose="00000500000000000000" pitchFamily="2" charset="-122"/>
                          <a:ea typeface="HarmonyOS Sans SC" panose="00000500000000000000" pitchFamily="2" charset="-122"/>
                        </a:rPr>
                        <a:t>非常实用，尤其是提醒功能，用户界面简洁，操作直观。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5931684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835473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任意多边形 114"/>
          <p:cNvSpPr/>
          <p:nvPr/>
        </p:nvSpPr>
        <p:spPr>
          <a:xfrm rot="1560000">
            <a:off x="2840148" y="3675330"/>
            <a:ext cx="4091288" cy="3375224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443" h="5315">
                <a:moveTo>
                  <a:pt x="0" y="0"/>
                </a:moveTo>
                <a:lnTo>
                  <a:pt x="4766" y="0"/>
                </a:lnTo>
                <a:lnTo>
                  <a:pt x="4766" y="2273"/>
                </a:lnTo>
                <a:lnTo>
                  <a:pt x="4762" y="2274"/>
                </a:lnTo>
                <a:cubicBezTo>
                  <a:pt x="4588" y="2291"/>
                  <a:pt x="4415" y="2340"/>
                  <a:pt x="4250" y="2420"/>
                </a:cubicBezTo>
                <a:cubicBezTo>
                  <a:pt x="3493" y="2789"/>
                  <a:pt x="3179" y="3702"/>
                  <a:pt x="3548" y="4459"/>
                </a:cubicBezTo>
                <a:cubicBezTo>
                  <a:pt x="3744" y="4861"/>
                  <a:pt x="4093" y="5138"/>
                  <a:pt x="4492" y="5254"/>
                </a:cubicBezTo>
                <a:lnTo>
                  <a:pt x="4524" y="5263"/>
                </a:lnTo>
                <a:lnTo>
                  <a:pt x="0" y="5263"/>
                </a:lnTo>
                <a:lnTo>
                  <a:pt x="0" y="0"/>
                </a:lnTo>
                <a:close/>
                <a:moveTo>
                  <a:pt x="4910" y="2266"/>
                </a:moveTo>
                <a:cubicBezTo>
                  <a:pt x="5477" y="2263"/>
                  <a:pt x="6023" y="2578"/>
                  <a:pt x="6288" y="3122"/>
                </a:cubicBezTo>
                <a:cubicBezTo>
                  <a:pt x="6657" y="3879"/>
                  <a:pt x="6343" y="4792"/>
                  <a:pt x="5586" y="5161"/>
                </a:cubicBezTo>
                <a:cubicBezTo>
                  <a:pt x="5244" y="5328"/>
                  <a:pt x="4869" y="5355"/>
                  <a:pt x="4527" y="5264"/>
                </a:cubicBezTo>
                <a:lnTo>
                  <a:pt x="4524" y="5263"/>
                </a:lnTo>
                <a:lnTo>
                  <a:pt x="4766" y="5263"/>
                </a:lnTo>
                <a:lnTo>
                  <a:pt x="4766" y="2273"/>
                </a:lnTo>
                <a:lnTo>
                  <a:pt x="4799" y="2270"/>
                </a:lnTo>
                <a:cubicBezTo>
                  <a:pt x="4836" y="2267"/>
                  <a:pt x="4873" y="2266"/>
                  <a:pt x="4910" y="2266"/>
                </a:cubicBezTo>
                <a:close/>
              </a:path>
            </a:pathLst>
          </a:cu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pic>
        <p:nvPicPr>
          <p:cNvPr id="2" name="图片 1" descr="0da6c017b656a28022496ebe7088142"/>
          <p:cNvPicPr>
            <a:picLocks noChangeAspect="1"/>
          </p:cNvPicPr>
          <p:nvPr/>
        </p:nvPicPr>
        <p:blipFill>
          <a:blip r:embed="rId4"/>
          <a:srcRect l="18858" r="31132"/>
          <a:stretch>
            <a:fillRect/>
          </a:stretch>
        </p:blipFill>
        <p:spPr>
          <a:xfrm>
            <a:off x="1319530" y="1190625"/>
            <a:ext cx="3355340" cy="447484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319530" y="1190625"/>
            <a:ext cx="3355340" cy="4474845"/>
          </a:xfrm>
          <a:prstGeom prst="rect">
            <a:avLst/>
          </a:prstGeom>
          <a:solidFill>
            <a:srgbClr val="3F4BB9">
              <a:alpha val="40000"/>
            </a:srgb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pic>
        <p:nvPicPr>
          <p:cNvPr id="18" name="图片 17" descr="图片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 rot="11940000">
            <a:off x="3669665" y="4697730"/>
            <a:ext cx="2389505" cy="2035810"/>
          </a:xfrm>
          <a:prstGeom prst="rect">
            <a:avLst/>
          </a:prstGeom>
        </p:spPr>
      </p:pic>
      <p:sp>
        <p:nvSpPr>
          <p:cNvPr id="25" name="任意多边形 24"/>
          <p:cNvSpPr/>
          <p:nvPr/>
        </p:nvSpPr>
        <p:spPr>
          <a:xfrm>
            <a:off x="-516942" y="-376645"/>
            <a:ext cx="3115997" cy="70563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4907" h="11112">
                <a:moveTo>
                  <a:pt x="3325" y="1024"/>
                </a:moveTo>
                <a:lnTo>
                  <a:pt x="3349" y="1030"/>
                </a:lnTo>
                <a:cubicBezTo>
                  <a:pt x="4245" y="1260"/>
                  <a:pt x="4907" y="2074"/>
                  <a:pt x="4907" y="3042"/>
                </a:cubicBezTo>
                <a:cubicBezTo>
                  <a:pt x="4907" y="3830"/>
                  <a:pt x="4467" y="4517"/>
                  <a:pt x="3820" y="4868"/>
                </a:cubicBezTo>
                <a:lnTo>
                  <a:pt x="3798" y="4880"/>
                </a:lnTo>
                <a:lnTo>
                  <a:pt x="3325" y="1024"/>
                </a:lnTo>
                <a:close/>
                <a:moveTo>
                  <a:pt x="3199" y="0"/>
                </a:moveTo>
                <a:lnTo>
                  <a:pt x="3325" y="1024"/>
                </a:lnTo>
                <a:lnTo>
                  <a:pt x="3299" y="1017"/>
                </a:lnTo>
                <a:cubicBezTo>
                  <a:pt x="3148" y="983"/>
                  <a:pt x="2991" y="964"/>
                  <a:pt x="2830" y="964"/>
                </a:cubicBezTo>
                <a:cubicBezTo>
                  <a:pt x="1682" y="964"/>
                  <a:pt x="752" y="1894"/>
                  <a:pt x="752" y="3042"/>
                </a:cubicBezTo>
                <a:cubicBezTo>
                  <a:pt x="752" y="4189"/>
                  <a:pt x="1682" y="5119"/>
                  <a:pt x="2830" y="5119"/>
                </a:cubicBezTo>
                <a:cubicBezTo>
                  <a:pt x="3170" y="5119"/>
                  <a:pt x="3492" y="5037"/>
                  <a:pt x="3775" y="4892"/>
                </a:cubicBezTo>
                <a:lnTo>
                  <a:pt x="3798" y="4880"/>
                </a:lnTo>
                <a:lnTo>
                  <a:pt x="4515" y="10719"/>
                </a:lnTo>
                <a:lnTo>
                  <a:pt x="1316" y="11112"/>
                </a:lnTo>
                <a:lnTo>
                  <a:pt x="0" y="393"/>
                </a:lnTo>
                <a:lnTo>
                  <a:pt x="3199" y="0"/>
                </a:lnTo>
                <a:close/>
              </a:path>
            </a:pathLst>
          </a:cu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pic>
        <p:nvPicPr>
          <p:cNvPr id="17" name="图片 16" descr="图片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4290" y="4505960"/>
            <a:ext cx="2389505" cy="203581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250815" y="1139825"/>
            <a:ext cx="9747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kern="1600" spc="400" dirty="0">
                <a:ln w="28575">
                  <a:noFill/>
                </a:ln>
                <a:solidFill>
                  <a:srgbClr val="3F4BB9"/>
                </a:solidFill>
                <a:uFillTx/>
                <a:latin typeface="得意黑" pitchFamily="2" charset="-122"/>
                <a:ea typeface="得意黑" pitchFamily="2" charset="-122"/>
              </a:rPr>
              <a:t>01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608637" y="2552504"/>
            <a:ext cx="9747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kern="1600" spc="400" dirty="0">
                <a:ln w="28575">
                  <a:noFill/>
                </a:ln>
                <a:solidFill>
                  <a:srgbClr val="3F4BB9"/>
                </a:solidFill>
                <a:uFillTx/>
                <a:latin typeface="得意黑" pitchFamily="2" charset="-122"/>
                <a:ea typeface="得意黑" pitchFamily="2" charset="-122"/>
              </a:rPr>
              <a:t>0</a:t>
            </a:r>
            <a:r>
              <a:rPr lang="en-US" altLang="zh-CN" sz="4800" kern="1600" spc="400" dirty="0">
                <a:ln w="28575">
                  <a:noFill/>
                </a:ln>
                <a:solidFill>
                  <a:srgbClr val="3F4BB9"/>
                </a:solidFill>
                <a:latin typeface="得意黑" pitchFamily="2" charset="-122"/>
                <a:ea typeface="得意黑" pitchFamily="2" charset="-122"/>
              </a:rPr>
              <a:t>2</a:t>
            </a:r>
            <a:endParaRPr lang="en-US" altLang="zh-CN" sz="4800" kern="1600" spc="400" dirty="0">
              <a:ln w="28575">
                <a:noFill/>
              </a:ln>
              <a:solidFill>
                <a:srgbClr val="3F4BB9"/>
              </a:solidFill>
              <a:uFillTx/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506210" y="5058654"/>
            <a:ext cx="9747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kern="1600" spc="400" dirty="0">
                <a:ln w="28575">
                  <a:noFill/>
                </a:ln>
                <a:solidFill>
                  <a:srgbClr val="3F4BB9"/>
                </a:solidFill>
                <a:uFillTx/>
                <a:latin typeface="得意黑" pitchFamily="2" charset="-122"/>
                <a:ea typeface="得意黑" pitchFamily="2" charset="-122"/>
              </a:rPr>
              <a:t>04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468110" y="1139825"/>
            <a:ext cx="2687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kern="1600" spc="400" dirty="0">
                <a:ln w="28575">
                  <a:noFill/>
                </a:ln>
                <a:solidFill>
                  <a:srgbClr val="3F4BB9"/>
                </a:solidFill>
                <a:uFillTx/>
                <a:latin typeface="得意黑" pitchFamily="2" charset="-122"/>
                <a:ea typeface="得意黑" pitchFamily="2" charset="-122"/>
              </a:rPr>
              <a:t>技术要点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6468110" y="1810385"/>
            <a:ext cx="3710940" cy="337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3F4BB9"/>
                </a:solidFill>
                <a:effectLst/>
                <a:latin typeface="HarmonyOS Sans SC Medium" panose="00000600000000000000" pitchFamily="2" charset="-122"/>
                <a:cs typeface="+mn-ea"/>
                <a:sym typeface="+mn-lt"/>
              </a:rPr>
              <a:t>Technical points</a:t>
            </a:r>
            <a:endParaRPr lang="zh-CN" altLang="en-US" sz="1200" dirty="0">
              <a:solidFill>
                <a:srgbClr val="3F4BB9"/>
              </a:solidFill>
              <a:effectLst/>
              <a:latin typeface="HarmonyOS Sans SC Medium" panose="00000600000000000000" pitchFamily="2" charset="-122"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825932" y="2500434"/>
            <a:ext cx="2687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kern="1600" spc="400" dirty="0">
                <a:ln w="28575">
                  <a:noFill/>
                </a:ln>
                <a:solidFill>
                  <a:srgbClr val="3F4BB9"/>
                </a:solidFill>
                <a:uFillTx/>
                <a:latin typeface="得意黑" pitchFamily="2" charset="-122"/>
                <a:ea typeface="得意黑" pitchFamily="2" charset="-122"/>
              </a:rPr>
              <a:t>用户体验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825932" y="3170994"/>
            <a:ext cx="3710940" cy="337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3F4BB9"/>
                </a:solidFill>
                <a:effectLst/>
                <a:latin typeface="HarmonyOS Sans SC Medium" panose="00000600000000000000" pitchFamily="2" charset="-122"/>
                <a:cs typeface="+mn-ea"/>
                <a:sym typeface="+mn-lt"/>
              </a:rPr>
              <a:t>User experience</a:t>
            </a:r>
            <a:endParaRPr lang="zh-CN" altLang="en-US" sz="1200" dirty="0">
              <a:solidFill>
                <a:srgbClr val="3F4BB9"/>
              </a:solidFill>
              <a:effectLst/>
              <a:latin typeface="HarmonyOS Sans SC Medium" panose="00000600000000000000" pitchFamily="2" charset="-122"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723505" y="4954514"/>
            <a:ext cx="2687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kern="1600" spc="400" dirty="0">
                <a:ln w="28575">
                  <a:noFill/>
                </a:ln>
                <a:solidFill>
                  <a:srgbClr val="3F4BB9"/>
                </a:solidFill>
                <a:uFillTx/>
                <a:latin typeface="得意黑" pitchFamily="2" charset="-122"/>
                <a:ea typeface="得意黑" pitchFamily="2" charset="-122"/>
              </a:rPr>
              <a:t>优化方向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723505" y="5625074"/>
            <a:ext cx="3710940" cy="337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3F4BB9"/>
                </a:solidFill>
                <a:effectLst/>
                <a:latin typeface="HarmonyOS Sans SC Medium" panose="00000600000000000000" pitchFamily="2" charset="-122"/>
                <a:cs typeface="+mn-ea"/>
                <a:sym typeface="+mn-lt"/>
              </a:rPr>
              <a:t>Optimization direction</a:t>
            </a:r>
            <a:endParaRPr lang="zh-CN" altLang="en-US" sz="1200" dirty="0">
              <a:solidFill>
                <a:srgbClr val="3F4BB9"/>
              </a:solidFill>
              <a:effectLst/>
              <a:latin typeface="HarmonyOS Sans SC Medium" panose="00000600000000000000" pitchFamily="2" charset="-122"/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46300" y="1612900"/>
            <a:ext cx="1837690" cy="36309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11500" kern="1600" spc="400" dirty="0">
                <a:ln w="12700">
                  <a:solidFill>
                    <a:srgbClr val="FFC92B"/>
                  </a:solidFill>
                  <a:prstDash val="solid"/>
                </a:ln>
                <a:pattFill prst="pct50">
                  <a:fgClr>
                    <a:srgbClr val="FFC92B"/>
                  </a:fgClr>
                  <a:bgClr>
                    <a:schemeClr val="bg1"/>
                  </a:bgClr>
                </a:pattFill>
                <a:effectLst>
                  <a:outerShdw dist="38100" dir="2640000" algn="bl" rotWithShape="0">
                    <a:srgbClr val="FFC000"/>
                  </a:outerShdw>
                </a:effectLst>
                <a:uFillTx/>
                <a:latin typeface="得意黑" pitchFamily="2" charset="-122"/>
                <a:ea typeface="得意黑" pitchFamily="2" charset="-122"/>
              </a:rPr>
              <a:t>目录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9641A30-A9E8-C8DF-82E3-975F95C8C147}"/>
              </a:ext>
            </a:extLst>
          </p:cNvPr>
          <p:cNvSpPr txBox="1"/>
          <p:nvPr/>
        </p:nvSpPr>
        <p:spPr>
          <a:xfrm>
            <a:off x="6024612" y="3756857"/>
            <a:ext cx="97472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kern="1600" spc="400" dirty="0">
                <a:ln w="28575">
                  <a:noFill/>
                </a:ln>
                <a:solidFill>
                  <a:srgbClr val="3F4BB9"/>
                </a:solidFill>
                <a:uFillTx/>
                <a:latin typeface="得意黑" pitchFamily="2" charset="-122"/>
                <a:ea typeface="得意黑" pitchFamily="2" charset="-122"/>
              </a:rPr>
              <a:t>03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D233DDA-2BF6-7A57-B528-7212BD0F24C9}"/>
              </a:ext>
            </a:extLst>
          </p:cNvPr>
          <p:cNvSpPr txBox="1"/>
          <p:nvPr/>
        </p:nvSpPr>
        <p:spPr>
          <a:xfrm>
            <a:off x="7241907" y="3704787"/>
            <a:ext cx="2687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kern="1600" spc="400" dirty="0">
                <a:ln w="28575">
                  <a:noFill/>
                </a:ln>
                <a:solidFill>
                  <a:srgbClr val="3F4BB9"/>
                </a:solidFill>
                <a:uFillTx/>
                <a:latin typeface="得意黑" pitchFamily="2" charset="-122"/>
                <a:ea typeface="得意黑" pitchFamily="2" charset="-122"/>
              </a:rPr>
              <a:t>实机演示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2567484-709D-C045-736A-8B1E45D3DAAD}"/>
              </a:ext>
            </a:extLst>
          </p:cNvPr>
          <p:cNvSpPr txBox="1"/>
          <p:nvPr/>
        </p:nvSpPr>
        <p:spPr>
          <a:xfrm>
            <a:off x="7241907" y="4375347"/>
            <a:ext cx="3710940" cy="337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3F4BB9"/>
                </a:solidFill>
                <a:latin typeface="HarmonyOS Sans SC Medium" panose="00000600000000000000" pitchFamily="2" charset="-122"/>
                <a:cs typeface="+mn-ea"/>
                <a:sym typeface="+mn-lt"/>
              </a:rPr>
              <a:t>Demonstration</a:t>
            </a:r>
            <a:endParaRPr lang="zh-CN" altLang="en-US" sz="1200" dirty="0">
              <a:solidFill>
                <a:srgbClr val="3F4BB9"/>
              </a:solidFill>
              <a:effectLst/>
              <a:latin typeface="HarmonyOS Sans SC Medium" panose="00000600000000000000" pitchFamily="2" charset="-122"/>
              <a:cs typeface="+mn-ea"/>
              <a:sym typeface="+mn-lt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A99A6B-C0EA-4F7B-90E2-3782E6A17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A094AC8E-524E-7A02-C476-B0B8A1AD3FD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 cstate="screen"/>
          <a:stretch>
            <a:fillRect/>
          </a:stretch>
        </p:blipFill>
        <p:spPr>
          <a:xfrm>
            <a:off x="9314815" y="5733415"/>
            <a:ext cx="451485" cy="451485"/>
          </a:xfrm>
          <a:prstGeom prst="rect">
            <a:avLst/>
          </a:prstGeom>
        </p:spPr>
      </p:pic>
      <p:sp>
        <p:nvSpPr>
          <p:cNvPr id="11" name="任意多边形 10">
            <a:extLst>
              <a:ext uri="{FF2B5EF4-FFF2-40B4-BE49-F238E27FC236}">
                <a16:creationId xmlns:a16="http://schemas.microsoft.com/office/drawing/2014/main" id="{D215B7FC-13DD-1353-76D7-1CBB051D4393}"/>
              </a:ext>
            </a:extLst>
          </p:cNvPr>
          <p:cNvSpPr/>
          <p:nvPr/>
        </p:nvSpPr>
        <p:spPr>
          <a:xfrm>
            <a:off x="0" y="5106670"/>
            <a:ext cx="12193905" cy="1238885"/>
          </a:xfrm>
          <a:custGeom>
            <a:avLst/>
            <a:gdLst>
              <a:gd name="connisteX0" fmla="*/ 0 w 11273790"/>
              <a:gd name="connsiteY0" fmla="*/ 766583 h 1239023"/>
              <a:gd name="connisteX1" fmla="*/ 2546985 w 11273790"/>
              <a:gd name="connsiteY1" fmla="*/ 9028 h 1239023"/>
              <a:gd name="connisteX2" fmla="*/ 11273790 w 11273790"/>
              <a:gd name="connsiteY2" fmla="*/ 1239023 h 1239023"/>
              <a:gd name="connisteX3" fmla="*/ 12426315 w 11273790"/>
              <a:gd name="connsiteY3" fmla="*/ 1150758 h 12390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1273790" h="1239023">
                <a:moveTo>
                  <a:pt x="0" y="766583"/>
                </a:moveTo>
                <a:cubicBezTo>
                  <a:pt x="334645" y="590688"/>
                  <a:pt x="292100" y="-85587"/>
                  <a:pt x="2546985" y="9028"/>
                </a:cubicBezTo>
                <a:cubicBezTo>
                  <a:pt x="4801870" y="103643"/>
                  <a:pt x="9297670" y="1010423"/>
                  <a:pt x="11273790" y="1239023"/>
                </a:cubicBezTo>
              </a:path>
            </a:pathLst>
          </a:custGeom>
          <a:noFill/>
          <a:ln>
            <a:solidFill>
              <a:srgbClr val="4157B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9E309AE-2554-44D1-9D46-73ABE5FB611D}"/>
              </a:ext>
            </a:extLst>
          </p:cNvPr>
          <p:cNvSpPr txBox="1"/>
          <p:nvPr/>
        </p:nvSpPr>
        <p:spPr>
          <a:xfrm>
            <a:off x="580171" y="1201420"/>
            <a:ext cx="7301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600" cap="none" spc="400" normalizeH="0" baseline="0" noProof="0" dirty="0">
                <a:ln w="28575"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得意黑" pitchFamily="2" charset="-122"/>
                <a:ea typeface="得意黑" pitchFamily="2" charset="-122"/>
                <a:cs typeface="+mn-cs"/>
              </a:rPr>
              <a:t>优化方向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2E23C1F-A102-2984-EFBC-3335EEBFAC3A}"/>
              </a:ext>
            </a:extLst>
          </p:cNvPr>
          <p:cNvSpPr txBox="1"/>
          <p:nvPr/>
        </p:nvSpPr>
        <p:spPr>
          <a:xfrm>
            <a:off x="580169" y="1916387"/>
            <a:ext cx="9446699" cy="3466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更多语言支持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新手引导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—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新用户首次使用时提供新手引导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sym typeface="+mn-lt"/>
              </a:rPr>
              <a:t>跨平台操作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—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支持 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iOS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、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HarmonyOS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、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PC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等更多平台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可访问性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—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提升无障碍功能，确保所有用户都能方便地使用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细化用户交互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—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收集用户反馈，解决用户使用过程中遇到的问题；引入更多个性化设置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sym typeface="+mn-lt"/>
              </a:rPr>
              <a:t>提高可扩展性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—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采用模块化设计，提升新增功能的易用性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sym typeface="+mn-lt"/>
              </a:rPr>
              <a:t>增加数据安全</a:t>
            </a:r>
            <a:r>
              <a:rPr lang="en-US" altLang="zh-CN" sz="1600" dirty="0">
                <a:solidFill>
                  <a:prstClr val="black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—</a:t>
            </a:r>
            <a:r>
              <a:rPr lang="zh-CN" altLang="en-US" sz="1600" dirty="0">
                <a:solidFill>
                  <a:prstClr val="black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加密数据库和</a:t>
            </a:r>
            <a:r>
              <a:rPr lang="en-US" altLang="zh-CN" sz="1600" dirty="0">
                <a:solidFill>
                  <a:prstClr val="black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API</a:t>
            </a:r>
            <a:r>
              <a:rPr lang="zh-CN" altLang="en-US" sz="1600" dirty="0">
                <a:solidFill>
                  <a:prstClr val="black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请求，提升安全性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CBC54CC-3C77-DB29-2360-781BED62F3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993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D703C8-9AB3-9B2A-8F30-5C38BDD7C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3839A2CC-DB17-DF8B-D753-4C8641A76856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 cstate="screen"/>
          <a:stretch>
            <a:fillRect/>
          </a:stretch>
        </p:blipFill>
        <p:spPr>
          <a:xfrm>
            <a:off x="9314815" y="5733415"/>
            <a:ext cx="451485" cy="451485"/>
          </a:xfrm>
          <a:prstGeom prst="rect">
            <a:avLst/>
          </a:prstGeom>
        </p:spPr>
      </p:pic>
      <p:sp>
        <p:nvSpPr>
          <p:cNvPr id="11" name="任意多边形 10">
            <a:extLst>
              <a:ext uri="{FF2B5EF4-FFF2-40B4-BE49-F238E27FC236}">
                <a16:creationId xmlns:a16="http://schemas.microsoft.com/office/drawing/2014/main" id="{0F7C8397-5EE1-FC63-1C92-BCCEAEF1BC11}"/>
              </a:ext>
            </a:extLst>
          </p:cNvPr>
          <p:cNvSpPr/>
          <p:nvPr/>
        </p:nvSpPr>
        <p:spPr>
          <a:xfrm>
            <a:off x="0" y="5106670"/>
            <a:ext cx="12193905" cy="1238885"/>
          </a:xfrm>
          <a:custGeom>
            <a:avLst/>
            <a:gdLst>
              <a:gd name="connisteX0" fmla="*/ 0 w 11273790"/>
              <a:gd name="connsiteY0" fmla="*/ 766583 h 1239023"/>
              <a:gd name="connisteX1" fmla="*/ 2546985 w 11273790"/>
              <a:gd name="connsiteY1" fmla="*/ 9028 h 1239023"/>
              <a:gd name="connisteX2" fmla="*/ 11273790 w 11273790"/>
              <a:gd name="connsiteY2" fmla="*/ 1239023 h 1239023"/>
              <a:gd name="connisteX3" fmla="*/ 12426315 w 11273790"/>
              <a:gd name="connsiteY3" fmla="*/ 1150758 h 12390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1273790" h="1239023">
                <a:moveTo>
                  <a:pt x="0" y="766583"/>
                </a:moveTo>
                <a:cubicBezTo>
                  <a:pt x="334645" y="590688"/>
                  <a:pt x="292100" y="-85587"/>
                  <a:pt x="2546985" y="9028"/>
                </a:cubicBezTo>
                <a:cubicBezTo>
                  <a:pt x="4801870" y="103643"/>
                  <a:pt x="9297670" y="1010423"/>
                  <a:pt x="11273790" y="1239023"/>
                </a:cubicBezTo>
              </a:path>
            </a:pathLst>
          </a:custGeom>
          <a:noFill/>
          <a:ln>
            <a:solidFill>
              <a:srgbClr val="4157B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2A73E3F-92B4-1D4A-DB67-64FCEBFA289B}"/>
              </a:ext>
            </a:extLst>
          </p:cNvPr>
          <p:cNvSpPr txBox="1"/>
          <p:nvPr/>
        </p:nvSpPr>
        <p:spPr>
          <a:xfrm>
            <a:off x="580171" y="1201420"/>
            <a:ext cx="7301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0" i="0" u="none" strike="noStrike" kern="1600" cap="none" spc="400" normalizeH="0" baseline="0" noProof="0" dirty="0">
                <a:ln w="28575"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得意黑" pitchFamily="2" charset="-122"/>
                <a:ea typeface="得意黑" pitchFamily="2" charset="-122"/>
                <a:cs typeface="+mn-cs"/>
              </a:rPr>
              <a:t>分工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153D65-F525-C997-382F-84DDEEC90196}"/>
              </a:ext>
            </a:extLst>
          </p:cNvPr>
          <p:cNvSpPr txBox="1"/>
          <p:nvPr/>
        </p:nvSpPr>
        <p:spPr>
          <a:xfrm>
            <a:off x="580169" y="1916387"/>
            <a:ext cx="9446699" cy="3004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陈钰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商业报告书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Figma </a:t>
            </a: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设计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zh-CN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App </a:t>
            </a: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界面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李可遇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PPT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制作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4A628A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服务器功能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rgbClr val="4A628A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App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4A628A"/>
                </a:solidFill>
                <a:effectLst/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阿里巴巴普惠体 B" panose="00020600040101010101" pitchFamily="18" charset="-122"/>
                <a:sym typeface="+mn-lt"/>
              </a:rPr>
              <a:t>数据库和端云协同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阿里巴巴普惠体 B" panose="00020600040101010101" pitchFamily="18" charset="-122"/>
              <a:sym typeface="+mn-lt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DBEF5E3-F396-66BD-D205-9C94244D69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8A20077-07AB-FC36-8ED0-9ECA2C282F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0714" y="512445"/>
            <a:ext cx="7735999" cy="577396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54997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 15"/>
          <p:cNvSpPr/>
          <p:nvPr/>
        </p:nvSpPr>
        <p:spPr>
          <a:xfrm>
            <a:off x="4192361" y="1841044"/>
            <a:ext cx="7303287" cy="1274247"/>
          </a:xfrm>
          <a:prstGeom prst="roundRect">
            <a:avLst/>
          </a:prstGeom>
          <a:noFill/>
          <a:ln w="12700"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HarmonyOS Sans SC Medium" panose="00000600000000000000" pitchFamily="2" charset="-122"/>
              <a:cs typeface="+mn-ea"/>
              <a:sym typeface="+mn-lt"/>
            </a:endParaRPr>
          </a:p>
        </p:txBody>
      </p:sp>
      <p:sp>
        <p:nvSpPr>
          <p:cNvPr id="24" name="圆角矩形 24"/>
          <p:cNvSpPr/>
          <p:nvPr/>
        </p:nvSpPr>
        <p:spPr>
          <a:xfrm>
            <a:off x="4192361" y="4824294"/>
            <a:ext cx="7303287" cy="1274247"/>
          </a:xfrm>
          <a:prstGeom prst="roundRect">
            <a:avLst/>
          </a:prstGeom>
          <a:noFill/>
          <a:ln w="12700"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HarmonyOS Sans SC Medium" panose="00000600000000000000" pitchFamily="2" charset="-122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 rot="420000">
            <a:off x="669290" y="899795"/>
            <a:ext cx="5287010" cy="2934335"/>
          </a:xfrm>
          <a:prstGeom prst="rect">
            <a:avLst/>
          </a:prstGeom>
          <a:solidFill>
            <a:srgbClr val="4157BC">
              <a:alpha val="58000"/>
            </a:srgbClr>
          </a:solidFill>
          <a:ln w="19050"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 rot="21300000">
            <a:off x="6217920" y="3540125"/>
            <a:ext cx="5287010" cy="2570480"/>
          </a:xfrm>
          <a:prstGeom prst="rect">
            <a:avLst/>
          </a:prstGeom>
          <a:solidFill>
            <a:srgbClr val="FFC92B">
              <a:alpha val="56000"/>
            </a:srgbClr>
          </a:solidFill>
          <a:ln w="19050"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32046" y="1230611"/>
            <a:ext cx="8856520" cy="3769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3900" b="1" dirty="0">
                <a:ln w="28575">
                  <a:solidFill>
                    <a:srgbClr val="4157BC"/>
                  </a:solidFill>
                </a:ln>
                <a:noFill/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SCNU</a:t>
            </a:r>
          </a:p>
        </p:txBody>
      </p:sp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2223269" y="1094802"/>
            <a:ext cx="8856520" cy="3769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3900" b="1" dirty="0">
                <a:ln w="19050">
                  <a:solidFill>
                    <a:srgbClr val="FFC92B"/>
                  </a:solidFill>
                </a:ln>
                <a:noFill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HONOR Sans" panose="00000200000000000000" pitchFamily="2" charset="-122"/>
              </a:rPr>
              <a:t>SCNU</a:t>
            </a:r>
          </a:p>
        </p:txBody>
      </p:sp>
      <p:pic>
        <p:nvPicPr>
          <p:cNvPr id="27" name="图片 26" descr="图片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5919470" y="3178810"/>
            <a:ext cx="2389505" cy="203581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6"/>
            </p:custDataLst>
          </p:nvPr>
        </p:nvSpPr>
        <p:spPr>
          <a:xfrm rot="21300000">
            <a:off x="7083425" y="4600575"/>
            <a:ext cx="37680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Tx/>
              <a:buFontTx/>
            </a:pPr>
            <a:r>
              <a:rPr lang="zh-CN" altLang="en-US" sz="6000" dirty="0">
                <a:solidFill>
                  <a:srgbClr val="4157BC"/>
                </a:solidFill>
                <a:latin typeface="得意黑" pitchFamily="2" charset="-122"/>
                <a:ea typeface="得意黑" pitchFamily="2" charset="-122"/>
                <a:cs typeface="阿里巴巴普惠体 B" panose="00020600040101010101" pitchFamily="18" charset="-122"/>
                <a:sym typeface="+mn-lt"/>
              </a:rPr>
              <a:t>感谢观看！</a:t>
            </a:r>
          </a:p>
        </p:txBody>
      </p:sp>
      <p:pic>
        <p:nvPicPr>
          <p:cNvPr id="6" name="图片 5" descr="图片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9"/>
          <a:stretch>
            <a:fillRect/>
          </a:stretch>
        </p:blipFill>
        <p:spPr>
          <a:xfrm rot="10800000">
            <a:off x="3956685" y="1079500"/>
            <a:ext cx="2389505" cy="203581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artisticLineDraw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421" b="11421"/>
          <a:stretch/>
        </p:blipFill>
        <p:spPr>
          <a:xfrm>
            <a:off x="-3810" y="705485"/>
            <a:ext cx="9395460" cy="5446395"/>
          </a:xfrm>
          <a:prstGeom prst="rect">
            <a:avLst/>
          </a:prstGeom>
        </p:spPr>
      </p:pic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 rot="21300000">
            <a:off x="5810250" y="46990"/>
            <a:ext cx="6177280" cy="6858000"/>
          </a:xfrm>
          <a:prstGeom prst="rect">
            <a:avLst/>
          </a:prstGeom>
          <a:solidFill>
            <a:srgbClr val="FFC92B">
              <a:alpha val="64000"/>
            </a:srgb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3459" y="5718924"/>
            <a:ext cx="3699510" cy="337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 err="1">
                <a:effectLst/>
                <a:latin typeface="HarmonyOS Sans SC Medium" panose="00000600000000000000" pitchFamily="2" charset="-122"/>
                <a:cs typeface="+mn-ea"/>
                <a:sym typeface="+mn-lt"/>
              </a:rPr>
              <a:t>MediCare</a:t>
            </a:r>
            <a:r>
              <a:rPr lang="en-US" altLang="zh-CN" sz="1200" dirty="0">
                <a:latin typeface="HarmonyOS Sans SC Medium" panose="00000600000000000000" pitchFamily="2" charset="-122"/>
                <a:cs typeface="+mn-ea"/>
                <a:sym typeface="+mn-lt"/>
              </a:rPr>
              <a:t> Function Report</a:t>
            </a:r>
            <a:endParaRPr lang="zh-CN" altLang="en-US" sz="1200" dirty="0">
              <a:effectLst/>
              <a:latin typeface="HarmonyOS Sans SC Medium" panose="00000600000000000000" pitchFamily="2" charset="-122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 rot="5160000">
            <a:off x="8554085" y="2391410"/>
            <a:ext cx="688975" cy="6554470"/>
          </a:xfrm>
          <a:prstGeom prst="rect">
            <a:avLst/>
          </a:prstGeom>
          <a:solidFill>
            <a:srgbClr val="3F4BB9">
              <a:alpha val="82000"/>
            </a:srgb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5"/>
            </p:custDataLst>
          </p:nvPr>
        </p:nvSpPr>
        <p:spPr>
          <a:xfrm>
            <a:off x="8017183" y="3804660"/>
            <a:ext cx="3710940" cy="335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3F4BB9"/>
                </a:solidFill>
                <a:effectLst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+mn-ea"/>
                <a:sym typeface="+mn-lt"/>
              </a:rPr>
              <a:t>Technical Points</a:t>
            </a:r>
          </a:p>
        </p:txBody>
      </p:sp>
      <p:sp>
        <p:nvSpPr>
          <p:cNvPr id="117" name="平行四边形 116"/>
          <p:cNvSpPr/>
          <p:nvPr>
            <p:custDataLst>
              <p:tags r:id="rId6"/>
            </p:custDataLst>
          </p:nvPr>
        </p:nvSpPr>
        <p:spPr>
          <a:xfrm rot="21300000">
            <a:off x="5960110" y="5490210"/>
            <a:ext cx="221615" cy="72199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20" name="平行四边形 19"/>
          <p:cNvSpPr/>
          <p:nvPr>
            <p:custDataLst>
              <p:tags r:id="rId7"/>
            </p:custDataLst>
          </p:nvPr>
        </p:nvSpPr>
        <p:spPr>
          <a:xfrm rot="21000000">
            <a:off x="6617335" y="5447030"/>
            <a:ext cx="221615" cy="72199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sp>
        <p:nvSpPr>
          <p:cNvPr id="24" name="平行四边形 23"/>
          <p:cNvSpPr/>
          <p:nvPr>
            <p:custDataLst>
              <p:tags r:id="rId8"/>
            </p:custDataLst>
          </p:nvPr>
        </p:nvSpPr>
        <p:spPr>
          <a:xfrm rot="21420000">
            <a:off x="9157970" y="5280025"/>
            <a:ext cx="221615" cy="728345"/>
          </a:xfrm>
          <a:prstGeom prst="parallelogram">
            <a:avLst/>
          </a:prstGeom>
          <a:solidFill>
            <a:srgbClr val="BE9732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latin typeface="HarmonyOS Sans SC Medium" panose="00000600000000000000" pitchFamily="2" charset="-122"/>
              <a:sym typeface="+mn-ea"/>
            </a:endParaRPr>
          </a:p>
        </p:txBody>
      </p:sp>
      <p:pic>
        <p:nvPicPr>
          <p:cNvPr id="26" name="图片 25" descr="图片1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6"/>
          <a:stretch>
            <a:fillRect/>
          </a:stretch>
        </p:blipFill>
        <p:spPr>
          <a:xfrm rot="10200000">
            <a:off x="9767570" y="522605"/>
            <a:ext cx="2389505" cy="2035810"/>
          </a:xfrm>
          <a:prstGeom prst="rect">
            <a:avLst/>
          </a:prstGeom>
        </p:spPr>
      </p:pic>
      <p:pic>
        <p:nvPicPr>
          <p:cNvPr id="27" name="图片 26" descr="图片1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5365115" y="4439920"/>
            <a:ext cx="2389505" cy="2035810"/>
          </a:xfrm>
          <a:prstGeom prst="rect">
            <a:avLst/>
          </a:prstGeom>
        </p:spPr>
      </p:pic>
      <p:sp>
        <p:nvSpPr>
          <p:cNvPr id="21" name="文本框 20"/>
          <p:cNvSpPr txBox="1"/>
          <p:nvPr>
            <p:custDataLst>
              <p:tags r:id="rId11"/>
            </p:custDataLst>
          </p:nvPr>
        </p:nvSpPr>
        <p:spPr>
          <a:xfrm>
            <a:off x="9398635" y="1925955"/>
            <a:ext cx="2373630" cy="922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r"/>
            <a:r>
              <a:rPr lang="en-US" altLang="zh-CN" sz="5400" kern="1600" spc="400" dirty="0"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rgbClr val="4157BC"/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uFillTx/>
                <a:latin typeface="得意黑" pitchFamily="2" charset="-122"/>
                <a:ea typeface="得意黑" pitchFamily="2" charset="-122"/>
              </a:rPr>
              <a:t>01/04</a:t>
            </a:r>
          </a:p>
        </p:txBody>
      </p:sp>
      <p:sp>
        <p:nvSpPr>
          <p:cNvPr id="22" name="文本框 21"/>
          <p:cNvSpPr txBox="1"/>
          <p:nvPr>
            <p:custDataLst>
              <p:tags r:id="rId12"/>
            </p:custDataLst>
          </p:nvPr>
        </p:nvSpPr>
        <p:spPr>
          <a:xfrm>
            <a:off x="7024916" y="2928754"/>
            <a:ext cx="48543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6000" kern="1600" spc="400" dirty="0">
                <a:ln w="28575">
                  <a:noFill/>
                </a:ln>
                <a:solidFill>
                  <a:srgbClr val="3F4BB9"/>
                </a:solidFill>
                <a:uFillTx/>
                <a:latin typeface="得意黑" pitchFamily="2" charset="-122"/>
                <a:ea typeface="得意黑" pitchFamily="2" charset="-122"/>
              </a:rPr>
              <a:t>技术要点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072C71-7C5E-7A66-3129-FE210B233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D2709B6A-1A63-13E7-080D-03A8755578E4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4" cstate="screen"/>
          <a:stretch>
            <a:fillRect/>
          </a:stretch>
        </p:blipFill>
        <p:spPr>
          <a:xfrm>
            <a:off x="9314815" y="5733415"/>
            <a:ext cx="451485" cy="451485"/>
          </a:xfrm>
          <a:prstGeom prst="rect">
            <a:avLst/>
          </a:prstGeom>
        </p:spPr>
      </p:pic>
      <p:sp>
        <p:nvSpPr>
          <p:cNvPr id="11" name="任意多边形 10">
            <a:extLst>
              <a:ext uri="{FF2B5EF4-FFF2-40B4-BE49-F238E27FC236}">
                <a16:creationId xmlns:a16="http://schemas.microsoft.com/office/drawing/2014/main" id="{823EB970-9DC9-C08B-C8C6-FD2D1123D95C}"/>
              </a:ext>
            </a:extLst>
          </p:cNvPr>
          <p:cNvSpPr/>
          <p:nvPr/>
        </p:nvSpPr>
        <p:spPr>
          <a:xfrm>
            <a:off x="0" y="5106670"/>
            <a:ext cx="12193905" cy="1238885"/>
          </a:xfrm>
          <a:custGeom>
            <a:avLst/>
            <a:gdLst>
              <a:gd name="connisteX0" fmla="*/ 0 w 11273790"/>
              <a:gd name="connsiteY0" fmla="*/ 766583 h 1239023"/>
              <a:gd name="connisteX1" fmla="*/ 2546985 w 11273790"/>
              <a:gd name="connsiteY1" fmla="*/ 9028 h 1239023"/>
              <a:gd name="connisteX2" fmla="*/ 11273790 w 11273790"/>
              <a:gd name="connsiteY2" fmla="*/ 1239023 h 1239023"/>
              <a:gd name="connisteX3" fmla="*/ 12426315 w 11273790"/>
              <a:gd name="connsiteY3" fmla="*/ 1150758 h 12390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11273790" h="1239023">
                <a:moveTo>
                  <a:pt x="0" y="766583"/>
                </a:moveTo>
                <a:cubicBezTo>
                  <a:pt x="334645" y="590688"/>
                  <a:pt x="292100" y="-85587"/>
                  <a:pt x="2546985" y="9028"/>
                </a:cubicBezTo>
                <a:cubicBezTo>
                  <a:pt x="4801870" y="103643"/>
                  <a:pt x="9297670" y="1010423"/>
                  <a:pt x="11273790" y="1239023"/>
                </a:cubicBezTo>
              </a:path>
            </a:pathLst>
          </a:custGeom>
          <a:noFill/>
          <a:ln>
            <a:solidFill>
              <a:srgbClr val="4157BC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HarmonyOS Sans SC Medium" panose="00000600000000000000" pitchFamily="2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7A0A9A9-1B49-0318-EE7D-26D0478E177C}"/>
              </a:ext>
            </a:extLst>
          </p:cNvPr>
          <p:cNvSpPr txBox="1"/>
          <p:nvPr/>
        </p:nvSpPr>
        <p:spPr>
          <a:xfrm>
            <a:off x="580171" y="1201420"/>
            <a:ext cx="675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kern="1600" spc="400" dirty="0">
                <a:ln w="28575">
                  <a:noFill/>
                </a:ln>
                <a:solidFill>
                  <a:srgbClr val="4A628A"/>
                </a:solidFill>
                <a:uFillTx/>
                <a:latin typeface="得意黑" pitchFamily="2" charset="-122"/>
                <a:ea typeface="得意黑" pitchFamily="2" charset="-122"/>
              </a:rPr>
              <a:t>前端：用户体验设计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670F78E-F0B2-E813-B18C-CC80E854E0EA}"/>
              </a:ext>
            </a:extLst>
          </p:cNvPr>
          <p:cNvSpPr txBox="1"/>
          <p:nvPr/>
        </p:nvSpPr>
        <p:spPr>
          <a:xfrm>
            <a:off x="580171" y="2226611"/>
            <a:ext cx="10367404" cy="2635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Material 3 </a:t>
            </a: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风格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使用 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Google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最新设计规范 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Material Design 3 (M3)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提供一致的用户界面和现代视觉效果，提升用户体验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通过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Material 3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组件库实现界面开发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4A628A"/>
                </a:solidFill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本地化支持</a:t>
            </a:r>
            <a:endParaRPr lang="en-US" altLang="zh-CN" sz="1600" dirty="0">
              <a:solidFill>
                <a:srgbClr val="4A628A"/>
              </a:solidFill>
              <a:latin typeface="HarmonyOS Sans SC Medium" panose="00000600000000000000" pitchFamily="2" charset="-122"/>
              <a:ea typeface="HarmonyOS Sans SC Medium" panose="00000600000000000000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代码中使用 </a:t>
            </a:r>
            <a:r>
              <a:rPr lang="en-US" altLang="zh-CN" sz="1600" dirty="0" err="1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getString</a:t>
            </a:r>
            <a:r>
              <a:rPr lang="en-US" altLang="zh-CN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() </a:t>
            </a: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获取本地化文本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HarmonyOS Sans SC Medium" panose="00000600000000000000" pitchFamily="2" charset="-122"/>
                <a:ea typeface="HarmonyOS Sans SC Medium" panose="00000600000000000000" pitchFamily="2" charset="-122"/>
              </a:rPr>
              <a:t>实现多语言支持</a:t>
            </a:r>
            <a:endParaRPr lang="en-US" altLang="zh-CN" sz="1600" dirty="0">
              <a:latin typeface="HarmonyOS Sans SC Medium" panose="00000600000000000000" pitchFamily="2" charset="-122"/>
              <a:ea typeface="HarmonyOS Sans SC Medium" panose="00000600000000000000" pitchFamily="2" charset="-122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0F89691-105A-F552-E870-B739C5C10A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 dirty="0">
              <a:latin typeface="HarmonyOS Sans SC Medium" panose="00000600000000000000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85105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B7EE1C-CCFB-BCF8-F863-79920CD71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0E9A4A3-33ED-BCFD-3741-8070D677C573}"/>
              </a:ext>
            </a:extLst>
          </p:cNvPr>
          <p:cNvSpPr txBox="1"/>
          <p:nvPr/>
        </p:nvSpPr>
        <p:spPr>
          <a:xfrm>
            <a:off x="6320473" y="803701"/>
            <a:ext cx="5165090" cy="830997"/>
          </a:xfrm>
          <a:prstGeom prst="rect">
            <a:avLst/>
          </a:prstGeom>
          <a:noFill/>
          <a:effectLst>
            <a:reflection stA="45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dirty="0">
                <a:ln w="12700">
                  <a:solidFill>
                    <a:srgbClr val="4874CB"/>
                  </a:solidFill>
                  <a:prstDash val="solid"/>
                </a:ln>
                <a:pattFill prst="pct50">
                  <a:fgClr>
                    <a:srgbClr val="4874CB"/>
                  </a:fgClr>
                  <a:bgClr>
                    <a:srgbClr val="4874CB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4874CB"/>
                  </a:outerShdw>
                </a:effectLst>
                <a:latin typeface="HarmonyOS Sans SC Medium" panose="00000600000000000000" pitchFamily="2" charset="-122"/>
                <a:ea typeface="HarmonyOS Sans SC Medium" panose="00000600000000000000" pitchFamily="2" charset="-122"/>
                <a:cs typeface="Forte" panose="03060902040502070203" charset="0"/>
                <a:sym typeface="+mn-ea"/>
              </a:rPr>
              <a:t>底部导航栏</a:t>
            </a:r>
            <a:endParaRPr kumimoji="0" lang="zh-CN" altLang="en-US" sz="4800" b="0" i="0" u="none" strike="noStrike" kern="1200" cap="none" spc="0" normalizeH="0" baseline="0" noProof="0" dirty="0">
              <a:ln w="12700">
                <a:solidFill>
                  <a:srgbClr val="4874CB"/>
                </a:solidFill>
                <a:prstDash val="solid"/>
              </a:ln>
              <a:pattFill prst="pct50">
                <a:fgClr>
                  <a:srgbClr val="4874CB"/>
                </a:fgClr>
                <a:bgClr>
                  <a:srgbClr val="4874CB">
                    <a:lumMod val="20000"/>
                    <a:lumOff val="80000"/>
                  </a:srgbClr>
                </a:bgClr>
              </a:pattFill>
              <a:effectLst>
                <a:outerShdw dist="38100" dir="2640000" algn="bl" rotWithShape="0">
                  <a:srgbClr val="4874CB"/>
                </a:outerShdw>
              </a:effectLst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Forte" panose="03060902040502070203" charset="0"/>
              <a:sym typeface="+mn-ea"/>
            </a:endParaRPr>
          </a:p>
        </p:txBody>
      </p:sp>
      <p:sp>
        <p:nvSpPr>
          <p:cNvPr id="152" name="直角三角形 151">
            <a:extLst>
              <a:ext uri="{FF2B5EF4-FFF2-40B4-BE49-F238E27FC236}">
                <a16:creationId xmlns:a16="http://schemas.microsoft.com/office/drawing/2014/main" id="{2FAC4A7A-A7A1-322C-AC44-A50DE3FA09F7}"/>
              </a:ext>
            </a:extLst>
          </p:cNvPr>
          <p:cNvSpPr/>
          <p:nvPr/>
        </p:nvSpPr>
        <p:spPr>
          <a:xfrm rot="5400000">
            <a:off x="3977005" y="3572510"/>
            <a:ext cx="2295525" cy="2391410"/>
          </a:xfrm>
          <a:prstGeom prst="rtTriangle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3" name="椭圆 152">
            <a:extLst>
              <a:ext uri="{FF2B5EF4-FFF2-40B4-BE49-F238E27FC236}">
                <a16:creationId xmlns:a16="http://schemas.microsoft.com/office/drawing/2014/main" id="{52B61AF0-BA2E-DF4E-D33E-F41C0DB70473}"/>
              </a:ext>
            </a:extLst>
          </p:cNvPr>
          <p:cNvSpPr/>
          <p:nvPr/>
        </p:nvSpPr>
        <p:spPr>
          <a:xfrm>
            <a:off x="4495165" y="450850"/>
            <a:ext cx="1287780" cy="1287780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4" name="椭圆 153">
            <a:extLst>
              <a:ext uri="{FF2B5EF4-FFF2-40B4-BE49-F238E27FC236}">
                <a16:creationId xmlns:a16="http://schemas.microsoft.com/office/drawing/2014/main" id="{5815712B-AD86-55AD-2F1C-B9F76ED0F8F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133090" y="4038600"/>
            <a:ext cx="1076325" cy="1076325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5" name="矩形 154">
            <a:extLst>
              <a:ext uri="{FF2B5EF4-FFF2-40B4-BE49-F238E27FC236}">
                <a16:creationId xmlns:a16="http://schemas.microsoft.com/office/drawing/2014/main" id="{F4770EC4-84B6-FF29-AA80-8B6F65E4A7B1}"/>
              </a:ext>
            </a:extLst>
          </p:cNvPr>
          <p:cNvSpPr/>
          <p:nvPr/>
        </p:nvSpPr>
        <p:spPr>
          <a:xfrm>
            <a:off x="634365" y="1219200"/>
            <a:ext cx="1613535" cy="1613535"/>
          </a:xfrm>
          <a:prstGeom prst="rect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9F16CED-D88E-9B43-20B5-7FA332CADF86}"/>
              </a:ext>
            </a:extLst>
          </p:cNvPr>
          <p:cNvSpPr txBox="1"/>
          <p:nvPr/>
        </p:nvSpPr>
        <p:spPr>
          <a:xfrm>
            <a:off x="5304971" y="1844040"/>
            <a:ext cx="6458476" cy="1707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技术要点：</a:t>
            </a:r>
            <a:r>
              <a:rPr lang="zh-CN" altLang="en-US" dirty="0">
                <a:solidFill>
                  <a:prstClr val="black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一</a:t>
            </a:r>
            <a:r>
              <a:rPr lang="en-US" altLang="zh-CN" dirty="0" err="1">
                <a:solidFill>
                  <a:prstClr val="black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AppCompatActivity</a:t>
            </a:r>
            <a:r>
              <a:rPr lang="en-US" altLang="zh-CN" dirty="0">
                <a:solidFill>
                  <a:prstClr val="black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 </a:t>
            </a:r>
            <a:r>
              <a:rPr lang="zh-CN" altLang="en-US" dirty="0">
                <a:solidFill>
                  <a:prstClr val="black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多</a:t>
            </a:r>
            <a:r>
              <a:rPr lang="en-US" altLang="zh-CN" dirty="0">
                <a:solidFill>
                  <a:prstClr val="black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Fragment + ViewPager2 + </a:t>
            </a:r>
            <a:r>
              <a:rPr lang="en-US" altLang="zh-CN" dirty="0" err="1">
                <a:solidFill>
                  <a:prstClr val="black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RadioGroup</a:t>
            </a:r>
            <a:endParaRPr lang="en-US" altLang="zh-CN" dirty="0">
              <a:solidFill>
                <a:prstClr val="black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功能亮点：</a:t>
            </a:r>
            <a:r>
              <a:rPr lang="zh-CN" altLang="en-US" dirty="0">
                <a:solidFill>
                  <a:prstClr val="black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点击切换页面，点击更新图标状态</a:t>
            </a:r>
            <a:endParaRPr lang="en-US" altLang="zh-CN" dirty="0">
              <a:solidFill>
                <a:prstClr val="black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b="1" dirty="0">
                <a:solidFill>
                  <a:prstClr val="black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关联数据库：</a:t>
            </a:r>
            <a:r>
              <a:rPr lang="zh-CN" altLang="en-US" dirty="0">
                <a:solidFill>
                  <a:prstClr val="black"/>
                </a:solidFill>
                <a:latin typeface="HarmonyOS Sans SC" panose="00000500000000000000" pitchFamily="2" charset="-122"/>
                <a:ea typeface="HarmonyOS Sans SC" panose="00000500000000000000" pitchFamily="2" charset="-122"/>
              </a:rPr>
              <a:t>无</a:t>
            </a:r>
            <a:endParaRPr lang="en-US" altLang="zh-CN" dirty="0">
              <a:solidFill>
                <a:prstClr val="black"/>
              </a:solidFill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pic>
        <p:nvPicPr>
          <p:cNvPr id="5" name="MediCare – fragment_calendar.xml [MediCare.app.main] 2024-12-18 14-19-12">
            <a:hlinkClick r:id="" action="ppaction://media"/>
            <a:extLst>
              <a:ext uri="{FF2B5EF4-FFF2-40B4-BE49-F238E27FC236}">
                <a16:creationId xmlns:a16="http://schemas.microsoft.com/office/drawing/2014/main" id="{B10BCC2F-AF64-2692-69B6-50EF2556217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rcRect l="43096" t="11623" r="29917" b="2803"/>
          <a:stretch>
            <a:fillRect/>
          </a:stretch>
        </p:blipFill>
        <p:spPr>
          <a:xfrm>
            <a:off x="1260000" y="539150"/>
            <a:ext cx="2808000" cy="586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5854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B7EE1C-CCFB-BCF8-F863-79920CD71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0E9A4A3-33ED-BCFD-3741-8070D677C573}"/>
              </a:ext>
            </a:extLst>
          </p:cNvPr>
          <p:cNvSpPr txBox="1"/>
          <p:nvPr/>
        </p:nvSpPr>
        <p:spPr>
          <a:xfrm>
            <a:off x="6320473" y="803701"/>
            <a:ext cx="5165090" cy="830997"/>
          </a:xfrm>
          <a:prstGeom prst="rect">
            <a:avLst/>
          </a:prstGeom>
          <a:noFill/>
          <a:effectLst>
            <a:reflection stA="45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HarmonyOS Sans SC Medium" panose="00000600000000000000" pitchFamily="2" charset="-122"/>
                <a:ea typeface="HarmonyOS Sans SC Medium" panose="00000600000000000000" pitchFamily="2" charset="-122"/>
                <a:cs typeface="Forte" panose="03060902040502070203" charset="0"/>
                <a:sym typeface="+mn-ea"/>
              </a:rPr>
              <a:t>Diy</a:t>
            </a:r>
            <a:r>
              <a:rPr lang="zh-CN" altLang="en-US" sz="48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HarmonyOS Sans SC Medium" panose="00000600000000000000" pitchFamily="2" charset="-122"/>
                <a:ea typeface="HarmonyOS Sans SC Medium" panose="00000600000000000000" pitchFamily="2" charset="-122"/>
                <a:cs typeface="Forte" panose="03060902040502070203" charset="0"/>
                <a:sym typeface="+mn-ea"/>
              </a:rPr>
              <a:t>日历控件</a:t>
            </a:r>
          </a:p>
        </p:txBody>
      </p:sp>
      <p:sp>
        <p:nvSpPr>
          <p:cNvPr id="152" name="直角三角形 151">
            <a:extLst>
              <a:ext uri="{FF2B5EF4-FFF2-40B4-BE49-F238E27FC236}">
                <a16:creationId xmlns:a16="http://schemas.microsoft.com/office/drawing/2014/main" id="{2FAC4A7A-A7A1-322C-AC44-A50DE3FA09F7}"/>
              </a:ext>
            </a:extLst>
          </p:cNvPr>
          <p:cNvSpPr/>
          <p:nvPr/>
        </p:nvSpPr>
        <p:spPr>
          <a:xfrm rot="5400000">
            <a:off x="3977005" y="3572510"/>
            <a:ext cx="2295525" cy="2391410"/>
          </a:xfrm>
          <a:prstGeom prst="rtTriangle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3" name="椭圆 152">
            <a:extLst>
              <a:ext uri="{FF2B5EF4-FFF2-40B4-BE49-F238E27FC236}">
                <a16:creationId xmlns:a16="http://schemas.microsoft.com/office/drawing/2014/main" id="{52B61AF0-BA2E-DF4E-D33E-F41C0DB70473}"/>
              </a:ext>
            </a:extLst>
          </p:cNvPr>
          <p:cNvSpPr/>
          <p:nvPr/>
        </p:nvSpPr>
        <p:spPr>
          <a:xfrm>
            <a:off x="4495165" y="450850"/>
            <a:ext cx="1287780" cy="1287780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4" name="椭圆 153">
            <a:extLst>
              <a:ext uri="{FF2B5EF4-FFF2-40B4-BE49-F238E27FC236}">
                <a16:creationId xmlns:a16="http://schemas.microsoft.com/office/drawing/2014/main" id="{5815712B-AD86-55AD-2F1C-B9F76ED0F8F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133090" y="4038600"/>
            <a:ext cx="1076325" cy="1076325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5" name="矩形 154">
            <a:extLst>
              <a:ext uri="{FF2B5EF4-FFF2-40B4-BE49-F238E27FC236}">
                <a16:creationId xmlns:a16="http://schemas.microsoft.com/office/drawing/2014/main" id="{F4770EC4-84B6-FF29-AA80-8B6F65E4A7B1}"/>
              </a:ext>
            </a:extLst>
          </p:cNvPr>
          <p:cNvSpPr/>
          <p:nvPr/>
        </p:nvSpPr>
        <p:spPr>
          <a:xfrm>
            <a:off x="634365" y="1219200"/>
            <a:ext cx="1613535" cy="1613535"/>
          </a:xfrm>
          <a:prstGeom prst="rect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9F16CED-D88E-9B43-20B5-7FA332CADF86}"/>
              </a:ext>
            </a:extLst>
          </p:cNvPr>
          <p:cNvSpPr txBox="1"/>
          <p:nvPr/>
        </p:nvSpPr>
        <p:spPr>
          <a:xfrm>
            <a:off x="5304971" y="1844040"/>
            <a:ext cx="7772400" cy="1707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技术要点：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RecyclerView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 + Room + 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DateItem</a:t>
            </a:r>
            <a:endParaRPr lang="en-US" altLang="zh-CN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功能亮点：</a:t>
            </a:r>
            <a:r>
              <a:rPr lang="zh-CN" altLang="en-US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日期选中，信息展示，信息编辑</a:t>
            </a:r>
            <a:endParaRPr lang="en-US" altLang="zh-CN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绑定数据：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DateItem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 </a:t>
            </a:r>
            <a:r>
              <a:rPr lang="zh-CN" altLang="en-US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以及 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DateItem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 </a:t>
            </a:r>
            <a:r>
              <a:rPr lang="zh-CN" altLang="en-US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中的 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Medication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关联数据库：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CalendarMedication</a:t>
            </a:r>
            <a:endParaRPr lang="zh-CN" altLang="en-US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698DAB-337A-0906-1B0A-EB7E52FE10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538931"/>
            <a:ext cx="2810267" cy="5868219"/>
          </a:xfrm>
          <a:prstGeom prst="rect">
            <a:avLst/>
          </a:prstGeom>
        </p:spPr>
      </p:pic>
      <p:pic>
        <p:nvPicPr>
          <p:cNvPr id="6" name="MediCare – MainActivity.kt [MediCare.app.main] 2024-12-18 14-32-33">
            <a:hlinkClick r:id="" action="ppaction://media"/>
            <a:extLst>
              <a:ext uri="{FF2B5EF4-FFF2-40B4-BE49-F238E27FC236}">
                <a16:creationId xmlns:a16="http://schemas.microsoft.com/office/drawing/2014/main" id="{367C0FEE-C10A-D052-9F46-E57667EEF82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43054" t="11626" r="29855" b="2806"/>
          <a:stretch>
            <a:fillRect/>
          </a:stretch>
        </p:blipFill>
        <p:spPr>
          <a:xfrm>
            <a:off x="1548000" y="556622"/>
            <a:ext cx="2808000" cy="586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4569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B7EE1C-CCFB-BCF8-F863-79920CD71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0E9A4A3-33ED-BCFD-3741-8070D677C573}"/>
              </a:ext>
            </a:extLst>
          </p:cNvPr>
          <p:cNvSpPr txBox="1"/>
          <p:nvPr/>
        </p:nvSpPr>
        <p:spPr>
          <a:xfrm>
            <a:off x="6320473" y="803701"/>
            <a:ext cx="5165090" cy="830997"/>
          </a:xfrm>
          <a:prstGeom prst="rect">
            <a:avLst/>
          </a:prstGeom>
          <a:noFill/>
          <a:effectLst>
            <a:reflection stA="45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HarmonyOS Sans SC Medium" panose="00000600000000000000" pitchFamily="2" charset="-122"/>
                <a:ea typeface="HarmonyOS Sans SC Medium" panose="00000600000000000000" pitchFamily="2" charset="-122"/>
                <a:cs typeface="Forte" panose="03060902040502070203" charset="0"/>
                <a:sym typeface="+mn-ea"/>
              </a:rPr>
              <a:t>添加药品页</a:t>
            </a:r>
          </a:p>
        </p:txBody>
      </p:sp>
      <p:sp>
        <p:nvSpPr>
          <p:cNvPr id="152" name="直角三角形 151">
            <a:extLst>
              <a:ext uri="{FF2B5EF4-FFF2-40B4-BE49-F238E27FC236}">
                <a16:creationId xmlns:a16="http://schemas.microsoft.com/office/drawing/2014/main" id="{2FAC4A7A-A7A1-322C-AC44-A50DE3FA09F7}"/>
              </a:ext>
            </a:extLst>
          </p:cNvPr>
          <p:cNvSpPr/>
          <p:nvPr/>
        </p:nvSpPr>
        <p:spPr>
          <a:xfrm rot="5400000">
            <a:off x="3977005" y="3572510"/>
            <a:ext cx="2295525" cy="2391410"/>
          </a:xfrm>
          <a:prstGeom prst="rtTriangle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3" name="椭圆 152">
            <a:extLst>
              <a:ext uri="{FF2B5EF4-FFF2-40B4-BE49-F238E27FC236}">
                <a16:creationId xmlns:a16="http://schemas.microsoft.com/office/drawing/2014/main" id="{52B61AF0-BA2E-DF4E-D33E-F41C0DB70473}"/>
              </a:ext>
            </a:extLst>
          </p:cNvPr>
          <p:cNvSpPr/>
          <p:nvPr/>
        </p:nvSpPr>
        <p:spPr>
          <a:xfrm>
            <a:off x="4495165" y="450850"/>
            <a:ext cx="1287780" cy="1287780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4" name="椭圆 153">
            <a:extLst>
              <a:ext uri="{FF2B5EF4-FFF2-40B4-BE49-F238E27FC236}">
                <a16:creationId xmlns:a16="http://schemas.microsoft.com/office/drawing/2014/main" id="{5815712B-AD86-55AD-2F1C-B9F76ED0F8F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133090" y="4038600"/>
            <a:ext cx="1076325" cy="1076325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5" name="矩形 154">
            <a:extLst>
              <a:ext uri="{FF2B5EF4-FFF2-40B4-BE49-F238E27FC236}">
                <a16:creationId xmlns:a16="http://schemas.microsoft.com/office/drawing/2014/main" id="{F4770EC4-84B6-FF29-AA80-8B6F65E4A7B1}"/>
              </a:ext>
            </a:extLst>
          </p:cNvPr>
          <p:cNvSpPr/>
          <p:nvPr/>
        </p:nvSpPr>
        <p:spPr>
          <a:xfrm>
            <a:off x="634365" y="1219200"/>
            <a:ext cx="1613535" cy="1613535"/>
          </a:xfrm>
          <a:prstGeom prst="rect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9F16CED-D88E-9B43-20B5-7FA332CADF86}"/>
              </a:ext>
            </a:extLst>
          </p:cNvPr>
          <p:cNvSpPr txBox="1"/>
          <p:nvPr/>
        </p:nvSpPr>
        <p:spPr>
          <a:xfrm>
            <a:off x="5304971" y="1844040"/>
            <a:ext cx="7772400" cy="2122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技术要点：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ActivityResultLauncher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 + Room + Medication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功能亮点：</a:t>
            </a:r>
            <a:r>
              <a:rPr lang="zh-CN" altLang="en-US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时间、日期选择器，设置通知和闹钟</a:t>
            </a:r>
            <a:endParaRPr lang="en-US" altLang="zh-CN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绑定数据：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Medication </a:t>
            </a:r>
            <a:r>
              <a:rPr lang="zh-CN" altLang="en-US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以及 更新给 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DateItem</a:t>
            </a:r>
            <a:endParaRPr lang="en-US" altLang="zh-CN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关联数据库：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Medication + 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MedicationTime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 +               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CalendarMedication</a:t>
            </a:r>
            <a:endParaRPr lang="zh-CN" altLang="en-US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698DAB-337A-0906-1B0A-EB7E52FE10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538931"/>
            <a:ext cx="2810267" cy="58682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661F3D6-F7C2-0465-F56E-5B3A6655E83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000" y="558000"/>
            <a:ext cx="2810267" cy="5868219"/>
          </a:xfrm>
          <a:prstGeom prst="rect">
            <a:avLst/>
          </a:prstGeom>
        </p:spPr>
      </p:pic>
      <p:pic>
        <p:nvPicPr>
          <p:cNvPr id="7" name="MediCare – MainActivity.kt [MediCare.app.main] 2024-12-18 14-52-56">
            <a:hlinkClick r:id="" action="ppaction://media"/>
            <a:extLst>
              <a:ext uri="{FF2B5EF4-FFF2-40B4-BE49-F238E27FC236}">
                <a16:creationId xmlns:a16="http://schemas.microsoft.com/office/drawing/2014/main" id="{97B3DB79-0187-EC1E-1D9C-9B1A40044CE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rcRect l="42946" t="12168" r="29962" b="2793"/>
          <a:stretch>
            <a:fillRect/>
          </a:stretch>
        </p:blipFill>
        <p:spPr>
          <a:xfrm>
            <a:off x="1836000" y="615551"/>
            <a:ext cx="2808000" cy="5832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7682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B7EE1C-CCFB-BCF8-F863-79920CD71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70E9A4A3-33ED-BCFD-3741-8070D677C573}"/>
              </a:ext>
            </a:extLst>
          </p:cNvPr>
          <p:cNvSpPr txBox="1"/>
          <p:nvPr/>
        </p:nvSpPr>
        <p:spPr>
          <a:xfrm>
            <a:off x="6320473" y="803701"/>
            <a:ext cx="5165090" cy="830997"/>
          </a:xfrm>
          <a:prstGeom prst="rect">
            <a:avLst/>
          </a:prstGeom>
          <a:noFill/>
          <a:effectLst>
            <a:reflection stA="45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HarmonyOS Sans SC Medium" panose="00000600000000000000" pitchFamily="2" charset="-122"/>
                <a:ea typeface="HarmonyOS Sans SC Medium" panose="00000600000000000000" pitchFamily="2" charset="-122"/>
                <a:cs typeface="Forte" panose="03060902040502070203" charset="0"/>
                <a:sym typeface="+mn-ea"/>
              </a:rPr>
              <a:t>登录注册页</a:t>
            </a:r>
          </a:p>
        </p:txBody>
      </p:sp>
      <p:sp>
        <p:nvSpPr>
          <p:cNvPr id="152" name="直角三角形 151">
            <a:extLst>
              <a:ext uri="{FF2B5EF4-FFF2-40B4-BE49-F238E27FC236}">
                <a16:creationId xmlns:a16="http://schemas.microsoft.com/office/drawing/2014/main" id="{2FAC4A7A-A7A1-322C-AC44-A50DE3FA09F7}"/>
              </a:ext>
            </a:extLst>
          </p:cNvPr>
          <p:cNvSpPr/>
          <p:nvPr/>
        </p:nvSpPr>
        <p:spPr>
          <a:xfrm rot="5400000">
            <a:off x="3977005" y="3572510"/>
            <a:ext cx="2295525" cy="2391410"/>
          </a:xfrm>
          <a:prstGeom prst="rtTriangle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3" name="椭圆 152">
            <a:extLst>
              <a:ext uri="{FF2B5EF4-FFF2-40B4-BE49-F238E27FC236}">
                <a16:creationId xmlns:a16="http://schemas.microsoft.com/office/drawing/2014/main" id="{52B61AF0-BA2E-DF4E-D33E-F41C0DB70473}"/>
              </a:ext>
            </a:extLst>
          </p:cNvPr>
          <p:cNvSpPr/>
          <p:nvPr/>
        </p:nvSpPr>
        <p:spPr>
          <a:xfrm>
            <a:off x="4495165" y="450850"/>
            <a:ext cx="1287780" cy="1287780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4" name="椭圆 153">
            <a:extLst>
              <a:ext uri="{FF2B5EF4-FFF2-40B4-BE49-F238E27FC236}">
                <a16:creationId xmlns:a16="http://schemas.microsoft.com/office/drawing/2014/main" id="{5815712B-AD86-55AD-2F1C-B9F76ED0F8FC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133090" y="4038600"/>
            <a:ext cx="1076325" cy="1076325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5" name="矩形 154">
            <a:extLst>
              <a:ext uri="{FF2B5EF4-FFF2-40B4-BE49-F238E27FC236}">
                <a16:creationId xmlns:a16="http://schemas.microsoft.com/office/drawing/2014/main" id="{F4770EC4-84B6-FF29-AA80-8B6F65E4A7B1}"/>
              </a:ext>
            </a:extLst>
          </p:cNvPr>
          <p:cNvSpPr/>
          <p:nvPr/>
        </p:nvSpPr>
        <p:spPr>
          <a:xfrm>
            <a:off x="634365" y="1219200"/>
            <a:ext cx="1613535" cy="1613535"/>
          </a:xfrm>
          <a:prstGeom prst="rect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9F16CED-D88E-9B43-20B5-7FA332CADF86}"/>
              </a:ext>
            </a:extLst>
          </p:cNvPr>
          <p:cNvSpPr txBox="1"/>
          <p:nvPr/>
        </p:nvSpPr>
        <p:spPr>
          <a:xfrm>
            <a:off x="5304971" y="1844040"/>
            <a:ext cx="7772400" cy="1707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技术要点：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SharedPerefences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 + Token + User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功能亮点：</a:t>
            </a:r>
            <a:r>
              <a:rPr lang="zh-CN" altLang="en-US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保持登录状态，多设备登录</a:t>
            </a:r>
            <a:endParaRPr lang="en-US" altLang="zh-CN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绑定数据：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SharedPerefences</a:t>
            </a:r>
            <a:r>
              <a:rPr lang="zh-CN" altLang="en-US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 绑定用户信息与登录状态</a:t>
            </a:r>
            <a:endParaRPr lang="en-US" altLang="zh-CN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关联数据库：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Token + User</a:t>
            </a:r>
            <a:endParaRPr lang="zh-CN" altLang="en-US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698DAB-337A-0906-1B0A-EB7E52FE10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000" y="538931"/>
            <a:ext cx="2810267" cy="586821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661F3D6-F7C2-0465-F56E-5B3A6655E83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000" y="558000"/>
            <a:ext cx="2810267" cy="586821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B4649F8-BF35-4BC2-D62D-77970BC512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00" y="615657"/>
            <a:ext cx="2810267" cy="5830114"/>
          </a:xfrm>
          <a:prstGeom prst="rect">
            <a:avLst/>
          </a:prstGeom>
        </p:spPr>
      </p:pic>
      <p:pic>
        <p:nvPicPr>
          <p:cNvPr id="8" name="MediCare – LoginActivity.kt [MediCare.app.main] 2024-12-18 15-16-09">
            <a:hlinkClick r:id="" action="ppaction://media"/>
            <a:extLst>
              <a:ext uri="{FF2B5EF4-FFF2-40B4-BE49-F238E27FC236}">
                <a16:creationId xmlns:a16="http://schemas.microsoft.com/office/drawing/2014/main" id="{A61B3456-ED9C-4D99-A52E-18D70BB86E2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rcRect l="37393" t="12024" r="35173" b="2413"/>
          <a:stretch>
            <a:fillRect/>
          </a:stretch>
        </p:blipFill>
        <p:spPr>
          <a:xfrm>
            <a:off x="2124000" y="605163"/>
            <a:ext cx="2844000" cy="586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6051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2E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0CB82A-3D17-EAA7-1027-54F068D43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5C81908C-71D0-C206-346E-F2E59F94D3DD}"/>
              </a:ext>
            </a:extLst>
          </p:cNvPr>
          <p:cNvSpPr txBox="1"/>
          <p:nvPr/>
        </p:nvSpPr>
        <p:spPr>
          <a:xfrm>
            <a:off x="6320473" y="803701"/>
            <a:ext cx="5165090" cy="830997"/>
          </a:xfrm>
          <a:prstGeom prst="rect">
            <a:avLst/>
          </a:prstGeom>
          <a:noFill/>
          <a:effectLst>
            <a:reflection stA="45000" endPos="0" dist="508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0" i="0" u="none" strike="noStrike" kern="1200" cap="none" spc="0" normalizeH="0" baseline="0" noProof="0" dirty="0">
                <a:ln w="12700">
                  <a:solidFill>
                    <a:srgbClr val="4874CB"/>
                  </a:solidFill>
                  <a:prstDash val="solid"/>
                </a:ln>
                <a:pattFill prst="pct50">
                  <a:fgClr>
                    <a:srgbClr val="4874CB"/>
                  </a:fgClr>
                  <a:bgClr>
                    <a:srgbClr val="4874CB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4874CB"/>
                  </a:outerShdw>
                </a:effectLst>
                <a:uLnTx/>
                <a:uFillTx/>
                <a:latin typeface="HarmonyOS Sans SC Medium" panose="00000600000000000000" pitchFamily="2" charset="-122"/>
                <a:ea typeface="HarmonyOS Sans SC Medium" panose="00000600000000000000" pitchFamily="2" charset="-122"/>
                <a:cs typeface="Forte" panose="03060902040502070203" charset="0"/>
                <a:sym typeface="+mn-ea"/>
              </a:rPr>
              <a:t>诊籍</a:t>
            </a:r>
            <a:r>
              <a:rPr lang="zh-CN" altLang="en-US" sz="4800" dirty="0">
                <a:ln w="12700">
                  <a:solidFill>
                    <a:srgbClr val="4874CB"/>
                  </a:solidFill>
                  <a:prstDash val="solid"/>
                </a:ln>
                <a:pattFill prst="pct50">
                  <a:fgClr>
                    <a:srgbClr val="4874CB"/>
                  </a:fgClr>
                  <a:bgClr>
                    <a:srgbClr val="4874CB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4874CB"/>
                  </a:outerShdw>
                </a:effectLst>
                <a:latin typeface="HarmonyOS Sans SC Medium" panose="00000600000000000000" pitchFamily="2" charset="-122"/>
                <a:ea typeface="HarmonyOS Sans SC Medium" panose="00000600000000000000" pitchFamily="2" charset="-122"/>
                <a:cs typeface="Forte" panose="03060902040502070203" charset="0"/>
                <a:sym typeface="+mn-ea"/>
              </a:rPr>
              <a:t>页设计</a:t>
            </a:r>
            <a:endParaRPr kumimoji="0" lang="zh-CN" altLang="en-US" sz="4800" b="0" i="0" u="none" strike="noStrike" kern="1200" cap="none" spc="0" normalizeH="0" baseline="0" noProof="0" dirty="0">
              <a:ln w="12700">
                <a:solidFill>
                  <a:srgbClr val="4874CB"/>
                </a:solidFill>
                <a:prstDash val="solid"/>
              </a:ln>
              <a:pattFill prst="pct50">
                <a:fgClr>
                  <a:srgbClr val="4874CB"/>
                </a:fgClr>
                <a:bgClr>
                  <a:srgbClr val="4874CB">
                    <a:lumMod val="20000"/>
                    <a:lumOff val="80000"/>
                  </a:srgbClr>
                </a:bgClr>
              </a:pattFill>
              <a:effectLst>
                <a:outerShdw dist="38100" dir="2640000" algn="bl" rotWithShape="0">
                  <a:srgbClr val="4874CB"/>
                </a:outerShdw>
              </a:effectLst>
              <a:uLnTx/>
              <a:uFillTx/>
              <a:latin typeface="HarmonyOS Sans SC Medium" panose="00000600000000000000" pitchFamily="2" charset="-122"/>
              <a:ea typeface="HarmonyOS Sans SC Medium" panose="00000600000000000000" pitchFamily="2" charset="-122"/>
              <a:cs typeface="Forte" panose="03060902040502070203" charset="0"/>
              <a:sym typeface="+mn-ea"/>
            </a:endParaRPr>
          </a:p>
        </p:txBody>
      </p:sp>
      <p:sp>
        <p:nvSpPr>
          <p:cNvPr id="152" name="直角三角形 151">
            <a:extLst>
              <a:ext uri="{FF2B5EF4-FFF2-40B4-BE49-F238E27FC236}">
                <a16:creationId xmlns:a16="http://schemas.microsoft.com/office/drawing/2014/main" id="{1F7010C5-F201-26D6-EDE2-27F0BD9A4D99}"/>
              </a:ext>
            </a:extLst>
          </p:cNvPr>
          <p:cNvSpPr/>
          <p:nvPr/>
        </p:nvSpPr>
        <p:spPr>
          <a:xfrm rot="5400000">
            <a:off x="3977005" y="3572510"/>
            <a:ext cx="2295525" cy="2391410"/>
          </a:xfrm>
          <a:prstGeom prst="rtTriangle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3" name="椭圆 152">
            <a:extLst>
              <a:ext uri="{FF2B5EF4-FFF2-40B4-BE49-F238E27FC236}">
                <a16:creationId xmlns:a16="http://schemas.microsoft.com/office/drawing/2014/main" id="{AEEC657C-58EA-8BF4-48AE-BAAB2519FAAB}"/>
              </a:ext>
            </a:extLst>
          </p:cNvPr>
          <p:cNvSpPr/>
          <p:nvPr/>
        </p:nvSpPr>
        <p:spPr>
          <a:xfrm>
            <a:off x="4495165" y="450850"/>
            <a:ext cx="1287780" cy="1287780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4" name="椭圆 153">
            <a:extLst>
              <a:ext uri="{FF2B5EF4-FFF2-40B4-BE49-F238E27FC236}">
                <a16:creationId xmlns:a16="http://schemas.microsoft.com/office/drawing/2014/main" id="{354F1973-857D-74EA-30D1-F91459FEC62B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133090" y="4038600"/>
            <a:ext cx="1076325" cy="1076325"/>
          </a:xfrm>
          <a:prstGeom prst="ellipse">
            <a:avLst/>
          </a:prstGeom>
          <a:solidFill>
            <a:srgbClr val="4157BC"/>
          </a:solidFill>
          <a:ln>
            <a:solidFill>
              <a:srgbClr val="FFC92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sp>
        <p:nvSpPr>
          <p:cNvPr id="155" name="矩形 154">
            <a:extLst>
              <a:ext uri="{FF2B5EF4-FFF2-40B4-BE49-F238E27FC236}">
                <a16:creationId xmlns:a16="http://schemas.microsoft.com/office/drawing/2014/main" id="{0C85EBED-320E-26DA-442F-F2D7F6B86903}"/>
              </a:ext>
            </a:extLst>
          </p:cNvPr>
          <p:cNvSpPr/>
          <p:nvPr/>
        </p:nvSpPr>
        <p:spPr>
          <a:xfrm>
            <a:off x="634365" y="1219200"/>
            <a:ext cx="1613535" cy="1613535"/>
          </a:xfrm>
          <a:prstGeom prst="rect">
            <a:avLst/>
          </a:prstGeom>
          <a:solidFill>
            <a:srgbClr val="FFC92B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rmonyOS Sans SC Medium" panose="00000600000000000000" pitchFamily="2" charset="-122"/>
              <a:ea typeface="微软雅黑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5C7DC58-2D85-90FD-1DF3-0026BE5E977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058" t="847" r="2290" b="-212"/>
          <a:stretch/>
        </p:blipFill>
        <p:spPr>
          <a:xfrm>
            <a:off x="1800000" y="594000"/>
            <a:ext cx="2829600" cy="591758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09926C2-DC95-F35E-8AE7-639EB3948615}"/>
              </a:ext>
            </a:extLst>
          </p:cNvPr>
          <p:cNvSpPr txBox="1"/>
          <p:nvPr/>
        </p:nvSpPr>
        <p:spPr>
          <a:xfrm>
            <a:off x="5304971" y="1844040"/>
            <a:ext cx="6252664" cy="2122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技术要点：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RecyclerView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 + Room + 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MedicineRecord</a:t>
            </a:r>
            <a:endParaRPr lang="en-US" altLang="zh-CN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功能亮点</a:t>
            </a:r>
            <a:r>
              <a:rPr lang="zh-CN" altLang="en-US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：诊籍关联药物，日期排序 </a:t>
            </a:r>
            <a:endParaRPr lang="en-US" altLang="zh-CN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绑定数据：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MedicineRecord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 </a:t>
            </a:r>
            <a:r>
              <a:rPr lang="zh-CN" altLang="en-US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以及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MedicineRecord</a:t>
            </a:r>
            <a:r>
              <a:rPr lang="zh-CN" altLang="en-US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中的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Medication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关联数据库：</a:t>
            </a:r>
            <a:r>
              <a:rPr lang="en-US" altLang="zh-CN" dirty="0" err="1">
                <a:latin typeface="HarmonyOS Sans SC" panose="00000500000000000000" pitchFamily="2" charset="-122"/>
                <a:ea typeface="HarmonyOS Sans SC" panose="00000500000000000000" pitchFamily="2" charset="-122"/>
              </a:rPr>
              <a:t>MedicineRecord</a:t>
            </a:r>
            <a:r>
              <a:rPr lang="en-US" altLang="zh-CN" dirty="0">
                <a:latin typeface="HarmonyOS Sans SC" panose="00000500000000000000" pitchFamily="2" charset="-122"/>
                <a:ea typeface="HarmonyOS Sans SC" panose="00000500000000000000" pitchFamily="2" charset="-122"/>
              </a:rPr>
              <a:t> + Medication</a:t>
            </a:r>
            <a:endParaRPr lang="zh-CN" altLang="en-US" dirty="0">
              <a:latin typeface="HarmonyOS Sans SC" panose="00000500000000000000" pitchFamily="2" charset="-122"/>
              <a:ea typeface="HarmonyOS Sans SC" panose="00000500000000000000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86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TI4YmUwMWNiNjc4ZGE4ZDhhYTM0YTFhNmQyNjE3Mm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1062</Words>
  <Application>Microsoft Office PowerPoint</Application>
  <PresentationFormat>宽屏</PresentationFormat>
  <Paragraphs>204</Paragraphs>
  <Slides>22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8" baseType="lpstr">
      <vt:lpstr>Arial</vt:lpstr>
      <vt:lpstr>HarmonyOS Sans SC Medium</vt:lpstr>
      <vt:lpstr>得意黑</vt:lpstr>
      <vt:lpstr>HarmonyOS Sans SC</vt:lpstr>
      <vt:lpstr>Wingdings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MediCare UI 设计汇报</dc:title>
  <dc:creator>李可遇;陈钰</dc:creator>
  <cp:lastModifiedBy>可遇 李</cp:lastModifiedBy>
  <cp:revision>210</cp:revision>
  <dcterms:created xsi:type="dcterms:W3CDTF">2019-06-19T02:08:00Z</dcterms:created>
  <dcterms:modified xsi:type="dcterms:W3CDTF">2024-12-18T12:36:07Z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EE3E35BE27BA4B9AACD12E8229FE1FF3_13</vt:lpwstr>
  </property>
</Properties>
</file>